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697" r:id="rId3"/>
    <p:sldMasterId id="2147483702" r:id="rId4"/>
    <p:sldMasterId id="2147483707" r:id="rId5"/>
    <p:sldMasterId id="2147483712" r:id="rId6"/>
    <p:sldMasterId id="2147483717" r:id="rId7"/>
    <p:sldMasterId id="2147483722" r:id="rId8"/>
  </p:sldMasterIdLst>
  <p:notesMasterIdLst>
    <p:notesMasterId r:id="rId22"/>
  </p:notesMasterIdLst>
  <p:sldIdLst>
    <p:sldId id="287" r:id="rId9"/>
    <p:sldId id="289" r:id="rId10"/>
    <p:sldId id="294" r:id="rId11"/>
    <p:sldId id="288" r:id="rId12"/>
    <p:sldId id="303" r:id="rId13"/>
    <p:sldId id="305" r:id="rId14"/>
    <p:sldId id="290" r:id="rId15"/>
    <p:sldId id="346" r:id="rId16"/>
    <p:sldId id="330" r:id="rId17"/>
    <p:sldId id="313" r:id="rId18"/>
    <p:sldId id="347" r:id="rId19"/>
    <p:sldId id="353" r:id="rId20"/>
    <p:sldId id="28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e Dayani" initials="PDA" lastIdx="13" clrIdx="0">
    <p:extLst>
      <p:ext uri="{19B8F6BF-5375-455C-9EA6-DF929625EA0E}">
        <p15:presenceInfo xmlns:p15="http://schemas.microsoft.com/office/powerpoint/2012/main" userId="Pauline Day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00"/>
    <a:srgbClr val="5E2A7E"/>
    <a:srgbClr val="AFCA0B"/>
    <a:srgbClr val="009640"/>
    <a:srgbClr val="A03189"/>
    <a:srgbClr val="E50046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1"/>
  </p:normalViewPr>
  <p:slideViewPr>
    <p:cSldViewPr snapToGrid="0" snapToObjects="1" showGuides="1"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SRV\DFSVOL\LNK\DP-CARDIO\CARDIO-COMMUN\GYNECOLOGIE%20-%20R&#233;p%20de%20travail\Gyn&#233;cologie\chiffres%20de%20ventes\Medicam%20MAJ25052020%20-%20CYP+NMG+CHL+SP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SRV\DFSVOL\LNK\DP-CARDIO\CARDIO-COMMUN\GYNECOLOGIE%20-%20R&#233;p%20de%20travail\Gyn&#233;cologie\chiffres%20de%20ventes\PROGESTATIFS%20EU%202019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SRV\DFSVOL\LNK\DP-CARDIO\CARDIO-COMMUN\GYNECOLOGIE%20-%20R&#233;p%20de%20travail\Gyn&#233;cologie\chiffres%20de%20ventes\PROGESTATIFS%20EU%202019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DFSSRV\DFSVOL\LNK\DP-CARDIO\CARDIO-COMMUN\GYNECOLOGIE%20-%20R&#233;p%20de%20travail\Gyn&#233;cologie\chiffres%20de%20ventes\Medicam%20MAJ25052020%20-%20CYP+NMG+CHL+SP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ventes NMG/ACM</a:t>
            </a:r>
            <a:r>
              <a:rPr lang="fr-FR" sz="1400" baseline="0" dirty="0"/>
              <a:t> </a:t>
            </a:r>
            <a:r>
              <a:rPr lang="fr-FR" sz="1400" dirty="0" err="1"/>
              <a:t>janv</a:t>
            </a:r>
            <a:r>
              <a:rPr lang="fr-FR" sz="1400" baseline="0" dirty="0"/>
              <a:t> 2018 à Aout 2020 </a:t>
            </a:r>
            <a:r>
              <a:rPr lang="fr-FR" sz="1400" dirty="0"/>
              <a:t>en France</a:t>
            </a:r>
            <a:r>
              <a:rPr lang="fr-FR" sz="1400" baseline="0" dirty="0"/>
              <a:t> (source MEDICAM)</a:t>
            </a:r>
            <a:endParaRPr lang="fr-F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8894386684524934E-2"/>
          <c:y val="9.0213936219699184E-2"/>
          <c:w val="0.89914697402213262"/>
          <c:h val="0.72581007415653098"/>
        </c:manualLayout>
      </c:layout>
      <c:lineChart>
        <c:grouping val="standard"/>
        <c:varyColors val="0"/>
        <c:ser>
          <c:idx val="1"/>
          <c:order val="1"/>
          <c:tx>
            <c:v>NMG 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(Feuil1!$F$1:$Q$1,Feuil1!$F$1:$Q$1,Feuil1!$F$1:$Q$1)</c:f>
              <c:strCache>
                <c:ptCount val="36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 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 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  <c:pt idx="12">
                  <c:v>janvier</c:v>
                </c:pt>
                <c:pt idx="13">
                  <c:v>février</c:v>
                </c:pt>
                <c:pt idx="14">
                  <c:v>mars</c:v>
                </c:pt>
                <c:pt idx="15">
                  <c:v>avril </c:v>
                </c:pt>
                <c:pt idx="16">
                  <c:v>mai</c:v>
                </c:pt>
                <c:pt idx="17">
                  <c:v>juin</c:v>
                </c:pt>
                <c:pt idx="18">
                  <c:v>juillet</c:v>
                </c:pt>
                <c:pt idx="19">
                  <c:v>aout </c:v>
                </c:pt>
                <c:pt idx="20">
                  <c:v>septembre</c:v>
                </c:pt>
                <c:pt idx="21">
                  <c:v>octobre</c:v>
                </c:pt>
                <c:pt idx="22">
                  <c:v>novembre</c:v>
                </c:pt>
                <c:pt idx="23">
                  <c:v>décembre</c:v>
                </c:pt>
                <c:pt idx="24">
                  <c:v>janvier</c:v>
                </c:pt>
                <c:pt idx="25">
                  <c:v>février</c:v>
                </c:pt>
                <c:pt idx="26">
                  <c:v>mars</c:v>
                </c:pt>
                <c:pt idx="27">
                  <c:v>avril </c:v>
                </c:pt>
                <c:pt idx="28">
                  <c:v>mai</c:v>
                </c:pt>
                <c:pt idx="29">
                  <c:v>juin</c:v>
                </c:pt>
                <c:pt idx="30">
                  <c:v>juillet</c:v>
                </c:pt>
                <c:pt idx="31">
                  <c:v>aout </c:v>
                </c:pt>
                <c:pt idx="32">
                  <c:v>septembre</c:v>
                </c:pt>
                <c:pt idx="33">
                  <c:v>octobre</c:v>
                </c:pt>
                <c:pt idx="34">
                  <c:v>novembre</c:v>
                </c:pt>
                <c:pt idx="35">
                  <c:v>décembre</c:v>
                </c:pt>
              </c:strCache>
            </c:strRef>
          </c:cat>
          <c:val>
            <c:numRef>
              <c:f>(Feuil1!$F$5:$Q$5,Feuil1!$F$23:$Q$23,Feuil1!$F$40:$M$40)</c:f>
              <c:numCache>
                <c:formatCode>General</c:formatCode>
                <c:ptCount val="32"/>
                <c:pt idx="0">
                  <c:v>220744</c:v>
                </c:pt>
                <c:pt idx="1">
                  <c:v>193560</c:v>
                </c:pt>
                <c:pt idx="2">
                  <c:v>205947</c:v>
                </c:pt>
                <c:pt idx="3">
                  <c:v>197153</c:v>
                </c:pt>
                <c:pt idx="4">
                  <c:v>210259</c:v>
                </c:pt>
                <c:pt idx="5">
                  <c:v>200074</c:v>
                </c:pt>
                <c:pt idx="6">
                  <c:v>219179</c:v>
                </c:pt>
                <c:pt idx="7">
                  <c:v>193415</c:v>
                </c:pt>
                <c:pt idx="8">
                  <c:v>190576</c:v>
                </c:pt>
                <c:pt idx="9">
                  <c:v>219020</c:v>
                </c:pt>
                <c:pt idx="10">
                  <c:v>194134</c:v>
                </c:pt>
                <c:pt idx="11">
                  <c:v>187326</c:v>
                </c:pt>
                <c:pt idx="12">
                  <c:v>204454</c:v>
                </c:pt>
                <c:pt idx="13">
                  <c:v>173253</c:v>
                </c:pt>
                <c:pt idx="14">
                  <c:v>175684</c:v>
                </c:pt>
                <c:pt idx="15">
                  <c:v>180604</c:v>
                </c:pt>
                <c:pt idx="16">
                  <c:v>170346</c:v>
                </c:pt>
                <c:pt idx="17">
                  <c:v>162665</c:v>
                </c:pt>
                <c:pt idx="18">
                  <c:v>187106</c:v>
                </c:pt>
                <c:pt idx="19">
                  <c:v>178717</c:v>
                </c:pt>
                <c:pt idx="20">
                  <c:v>192281</c:v>
                </c:pt>
                <c:pt idx="21">
                  <c:v>205352</c:v>
                </c:pt>
                <c:pt idx="22">
                  <c:v>171655</c:v>
                </c:pt>
                <c:pt idx="23">
                  <c:v>180174</c:v>
                </c:pt>
                <c:pt idx="24">
                  <c:v>174535</c:v>
                </c:pt>
                <c:pt idx="25">
                  <c:v>154766</c:v>
                </c:pt>
                <c:pt idx="26">
                  <c:v>193404</c:v>
                </c:pt>
                <c:pt idx="27">
                  <c:v>148916</c:v>
                </c:pt>
                <c:pt idx="28">
                  <c:v>145166</c:v>
                </c:pt>
                <c:pt idx="29">
                  <c:v>164704</c:v>
                </c:pt>
                <c:pt idx="30">
                  <c:v>160774</c:v>
                </c:pt>
                <c:pt idx="31">
                  <c:v>132427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5E-46C5-9029-A80EA9E91153}"/>
            </c:ext>
          </c:extLst>
        </c:ser>
        <c:ser>
          <c:idx val="3"/>
          <c:order val="3"/>
          <c:tx>
            <c:v>ACM 10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5E-46C5-9029-A80EA9E91153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5E-46C5-9029-A80EA9E91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(Feuil1!$F$1:$Q$1,Feuil1!$F$1:$Q$1,Feuil1!$F$1:$Q$1)</c:f>
              <c:strCache>
                <c:ptCount val="36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 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 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  <c:pt idx="12">
                  <c:v>janvier</c:v>
                </c:pt>
                <c:pt idx="13">
                  <c:v>février</c:v>
                </c:pt>
                <c:pt idx="14">
                  <c:v>mars</c:v>
                </c:pt>
                <c:pt idx="15">
                  <c:v>avril </c:v>
                </c:pt>
                <c:pt idx="16">
                  <c:v>mai</c:v>
                </c:pt>
                <c:pt idx="17">
                  <c:v>juin</c:v>
                </c:pt>
                <c:pt idx="18">
                  <c:v>juillet</c:v>
                </c:pt>
                <c:pt idx="19">
                  <c:v>aout </c:v>
                </c:pt>
                <c:pt idx="20">
                  <c:v>septembre</c:v>
                </c:pt>
                <c:pt idx="21">
                  <c:v>octobre</c:v>
                </c:pt>
                <c:pt idx="22">
                  <c:v>novembre</c:v>
                </c:pt>
                <c:pt idx="23">
                  <c:v>décembre</c:v>
                </c:pt>
                <c:pt idx="24">
                  <c:v>janvier</c:v>
                </c:pt>
                <c:pt idx="25">
                  <c:v>février</c:v>
                </c:pt>
                <c:pt idx="26">
                  <c:v>mars</c:v>
                </c:pt>
                <c:pt idx="27">
                  <c:v>avril </c:v>
                </c:pt>
                <c:pt idx="28">
                  <c:v>mai</c:v>
                </c:pt>
                <c:pt idx="29">
                  <c:v>juin</c:v>
                </c:pt>
                <c:pt idx="30">
                  <c:v>juillet</c:v>
                </c:pt>
                <c:pt idx="31">
                  <c:v>aout </c:v>
                </c:pt>
                <c:pt idx="32">
                  <c:v>septembre</c:v>
                </c:pt>
                <c:pt idx="33">
                  <c:v>octobre</c:v>
                </c:pt>
                <c:pt idx="34">
                  <c:v>novembre</c:v>
                </c:pt>
                <c:pt idx="35">
                  <c:v>décembre</c:v>
                </c:pt>
              </c:strCache>
            </c:strRef>
          </c:cat>
          <c:val>
            <c:numRef>
              <c:f>(Feuil1!$F$7:$Q$7,Feuil1!$F$25:$Q$25,Feuil1!$F$42:$M$42)</c:f>
              <c:numCache>
                <c:formatCode>General</c:formatCode>
                <c:ptCount val="32"/>
                <c:pt idx="0">
                  <c:v>280930</c:v>
                </c:pt>
                <c:pt idx="1">
                  <c:v>247180</c:v>
                </c:pt>
                <c:pt idx="2">
                  <c:v>262320</c:v>
                </c:pt>
                <c:pt idx="3">
                  <c:v>250959</c:v>
                </c:pt>
                <c:pt idx="4">
                  <c:v>273105</c:v>
                </c:pt>
                <c:pt idx="5">
                  <c:v>262313</c:v>
                </c:pt>
                <c:pt idx="6">
                  <c:v>297591</c:v>
                </c:pt>
                <c:pt idx="7">
                  <c:v>265055</c:v>
                </c:pt>
                <c:pt idx="8">
                  <c:v>257435</c:v>
                </c:pt>
                <c:pt idx="9">
                  <c:v>299656</c:v>
                </c:pt>
                <c:pt idx="10">
                  <c:v>275939</c:v>
                </c:pt>
                <c:pt idx="11">
                  <c:v>270616</c:v>
                </c:pt>
                <c:pt idx="12">
                  <c:v>293283</c:v>
                </c:pt>
                <c:pt idx="13">
                  <c:v>250324</c:v>
                </c:pt>
                <c:pt idx="14">
                  <c:v>249227</c:v>
                </c:pt>
                <c:pt idx="15">
                  <c:v>260039</c:v>
                </c:pt>
                <c:pt idx="16">
                  <c:v>240477</c:v>
                </c:pt>
                <c:pt idx="17">
                  <c:v>214408</c:v>
                </c:pt>
                <c:pt idx="18">
                  <c:v>199995</c:v>
                </c:pt>
                <c:pt idx="19">
                  <c:v>179761</c:v>
                </c:pt>
                <c:pt idx="20">
                  <c:v>153686</c:v>
                </c:pt>
                <c:pt idx="21">
                  <c:v>175362</c:v>
                </c:pt>
                <c:pt idx="22">
                  <c:v>162821</c:v>
                </c:pt>
                <c:pt idx="23">
                  <c:v>172200</c:v>
                </c:pt>
                <c:pt idx="24">
                  <c:v>164345</c:v>
                </c:pt>
                <c:pt idx="25">
                  <c:v>149908</c:v>
                </c:pt>
                <c:pt idx="26">
                  <c:v>196538</c:v>
                </c:pt>
                <c:pt idx="27">
                  <c:v>148317</c:v>
                </c:pt>
                <c:pt idx="28">
                  <c:v>144988</c:v>
                </c:pt>
                <c:pt idx="29">
                  <c:v>165607</c:v>
                </c:pt>
                <c:pt idx="30">
                  <c:v>161159</c:v>
                </c:pt>
                <c:pt idx="31">
                  <c:v>129144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5E-46C5-9029-A80EA9E91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04112"/>
        <c:axId val="1002045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NMG 3.75</c:v>
                </c:tx>
                <c:spPr>
                  <a:ln w="28575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(Feuil1!$F$1:$Q$1,Feuil1!$F$1:$Q$1,Feuil1!$F$1:$Q$1)</c15:sqref>
                        </c15:formulaRef>
                      </c:ext>
                    </c:extLst>
                    <c:strCache>
                      <c:ptCount val="36"/>
                      <c:pt idx="0">
                        <c:v>janvier</c:v>
                      </c:pt>
                      <c:pt idx="1">
                        <c:v>février</c:v>
                      </c:pt>
                      <c:pt idx="2">
                        <c:v>mars</c:v>
                      </c:pt>
                      <c:pt idx="3">
                        <c:v>avril </c:v>
                      </c:pt>
                      <c:pt idx="4">
                        <c:v>mai</c:v>
                      </c:pt>
                      <c:pt idx="5">
                        <c:v>juin</c:v>
                      </c:pt>
                      <c:pt idx="6">
                        <c:v>juillet</c:v>
                      </c:pt>
                      <c:pt idx="7">
                        <c:v>aout </c:v>
                      </c:pt>
                      <c:pt idx="8">
                        <c:v>septembre</c:v>
                      </c:pt>
                      <c:pt idx="9">
                        <c:v>octobre</c:v>
                      </c:pt>
                      <c:pt idx="10">
                        <c:v>novembre</c:v>
                      </c:pt>
                      <c:pt idx="11">
                        <c:v>décembre</c:v>
                      </c:pt>
                      <c:pt idx="12">
                        <c:v>janvier</c:v>
                      </c:pt>
                      <c:pt idx="13">
                        <c:v>février</c:v>
                      </c:pt>
                      <c:pt idx="14">
                        <c:v>mars</c:v>
                      </c:pt>
                      <c:pt idx="15">
                        <c:v>avril </c:v>
                      </c:pt>
                      <c:pt idx="16">
                        <c:v>mai</c:v>
                      </c:pt>
                      <c:pt idx="17">
                        <c:v>juin</c:v>
                      </c:pt>
                      <c:pt idx="18">
                        <c:v>juillet</c:v>
                      </c:pt>
                      <c:pt idx="19">
                        <c:v>aout </c:v>
                      </c:pt>
                      <c:pt idx="20">
                        <c:v>septembre</c:v>
                      </c:pt>
                      <c:pt idx="21">
                        <c:v>octobre</c:v>
                      </c:pt>
                      <c:pt idx="22">
                        <c:v>novembre</c:v>
                      </c:pt>
                      <c:pt idx="23">
                        <c:v>décembre</c:v>
                      </c:pt>
                      <c:pt idx="24">
                        <c:v>janvier</c:v>
                      </c:pt>
                      <c:pt idx="25">
                        <c:v>février</c:v>
                      </c:pt>
                      <c:pt idx="26">
                        <c:v>mars</c:v>
                      </c:pt>
                      <c:pt idx="27">
                        <c:v>avril </c:v>
                      </c:pt>
                      <c:pt idx="28">
                        <c:v>mai</c:v>
                      </c:pt>
                      <c:pt idx="29">
                        <c:v>juin</c:v>
                      </c:pt>
                      <c:pt idx="30">
                        <c:v>juillet</c:v>
                      </c:pt>
                      <c:pt idx="31">
                        <c:v>aout </c:v>
                      </c:pt>
                      <c:pt idx="32">
                        <c:v>septembre</c:v>
                      </c:pt>
                      <c:pt idx="33">
                        <c:v>octobre</c:v>
                      </c:pt>
                      <c:pt idx="34">
                        <c:v>novembre</c:v>
                      </c:pt>
                      <c:pt idx="35">
                        <c:v>décembre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(Feuil1!$F$4:$Q$4,Feuil1!$F$22:$Q$22,Feuil1!$F$39:$M$39)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18977</c:v>
                      </c:pt>
                      <c:pt idx="1">
                        <c:v>18017</c:v>
                      </c:pt>
                      <c:pt idx="2">
                        <c:v>21372</c:v>
                      </c:pt>
                      <c:pt idx="3">
                        <c:v>22342</c:v>
                      </c:pt>
                      <c:pt idx="4">
                        <c:v>25475</c:v>
                      </c:pt>
                      <c:pt idx="5">
                        <c:v>25301</c:v>
                      </c:pt>
                      <c:pt idx="6">
                        <c:v>27430</c:v>
                      </c:pt>
                      <c:pt idx="7">
                        <c:v>17339</c:v>
                      </c:pt>
                      <c:pt idx="8">
                        <c:v>8054</c:v>
                      </c:pt>
                      <c:pt idx="9">
                        <c:v>16043</c:v>
                      </c:pt>
                      <c:pt idx="10">
                        <c:v>18728</c:v>
                      </c:pt>
                      <c:pt idx="11">
                        <c:v>18429</c:v>
                      </c:pt>
                      <c:pt idx="12">
                        <c:v>21141</c:v>
                      </c:pt>
                      <c:pt idx="13">
                        <c:v>18712</c:v>
                      </c:pt>
                      <c:pt idx="14">
                        <c:v>19609</c:v>
                      </c:pt>
                      <c:pt idx="15">
                        <c:v>20878</c:v>
                      </c:pt>
                      <c:pt idx="16">
                        <c:v>20170</c:v>
                      </c:pt>
                      <c:pt idx="17">
                        <c:v>19056</c:v>
                      </c:pt>
                      <c:pt idx="18">
                        <c:v>23084</c:v>
                      </c:pt>
                      <c:pt idx="19">
                        <c:v>22400</c:v>
                      </c:pt>
                      <c:pt idx="20">
                        <c:v>25276</c:v>
                      </c:pt>
                      <c:pt idx="21">
                        <c:v>27469</c:v>
                      </c:pt>
                      <c:pt idx="22">
                        <c:v>23426</c:v>
                      </c:pt>
                      <c:pt idx="23">
                        <c:v>24712</c:v>
                      </c:pt>
                      <c:pt idx="24">
                        <c:v>23907</c:v>
                      </c:pt>
                      <c:pt idx="25">
                        <c:v>21504</c:v>
                      </c:pt>
                      <c:pt idx="26">
                        <c:v>26966</c:v>
                      </c:pt>
                      <c:pt idx="27">
                        <c:v>20219</c:v>
                      </c:pt>
                      <c:pt idx="28">
                        <c:v>19572</c:v>
                      </c:pt>
                      <c:pt idx="29">
                        <c:v>22557</c:v>
                      </c:pt>
                      <c:pt idx="30">
                        <c:v>22055</c:v>
                      </c:pt>
                      <c:pt idx="31">
                        <c:v>18303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B5E-46C5-9029-A80EA9E9115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ACM 5</c:v>
                </c:tx>
                <c:spPr>
                  <a:ln w="28575" cap="rnd">
                    <a:solidFill>
                      <a:schemeClr val="accent4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(Feuil1!$F$1:$Q$1,Feuil1!$F$1:$Q$1,Feuil1!$F$1:$Q$1)</c15:sqref>
                        </c15:formulaRef>
                      </c:ext>
                    </c:extLst>
                    <c:strCache>
                      <c:ptCount val="36"/>
                      <c:pt idx="0">
                        <c:v>janvier</c:v>
                      </c:pt>
                      <c:pt idx="1">
                        <c:v>février</c:v>
                      </c:pt>
                      <c:pt idx="2">
                        <c:v>mars</c:v>
                      </c:pt>
                      <c:pt idx="3">
                        <c:v>avril </c:v>
                      </c:pt>
                      <c:pt idx="4">
                        <c:v>mai</c:v>
                      </c:pt>
                      <c:pt idx="5">
                        <c:v>juin</c:v>
                      </c:pt>
                      <c:pt idx="6">
                        <c:v>juillet</c:v>
                      </c:pt>
                      <c:pt idx="7">
                        <c:v>aout </c:v>
                      </c:pt>
                      <c:pt idx="8">
                        <c:v>septembre</c:v>
                      </c:pt>
                      <c:pt idx="9">
                        <c:v>octobre</c:v>
                      </c:pt>
                      <c:pt idx="10">
                        <c:v>novembre</c:v>
                      </c:pt>
                      <c:pt idx="11">
                        <c:v>décembre</c:v>
                      </c:pt>
                      <c:pt idx="12">
                        <c:v>janvier</c:v>
                      </c:pt>
                      <c:pt idx="13">
                        <c:v>février</c:v>
                      </c:pt>
                      <c:pt idx="14">
                        <c:v>mars</c:v>
                      </c:pt>
                      <c:pt idx="15">
                        <c:v>avril </c:v>
                      </c:pt>
                      <c:pt idx="16">
                        <c:v>mai</c:v>
                      </c:pt>
                      <c:pt idx="17">
                        <c:v>juin</c:v>
                      </c:pt>
                      <c:pt idx="18">
                        <c:v>juillet</c:v>
                      </c:pt>
                      <c:pt idx="19">
                        <c:v>aout </c:v>
                      </c:pt>
                      <c:pt idx="20">
                        <c:v>septembre</c:v>
                      </c:pt>
                      <c:pt idx="21">
                        <c:v>octobre</c:v>
                      </c:pt>
                      <c:pt idx="22">
                        <c:v>novembre</c:v>
                      </c:pt>
                      <c:pt idx="23">
                        <c:v>décembre</c:v>
                      </c:pt>
                      <c:pt idx="24">
                        <c:v>janvier</c:v>
                      </c:pt>
                      <c:pt idx="25">
                        <c:v>février</c:v>
                      </c:pt>
                      <c:pt idx="26">
                        <c:v>mars</c:v>
                      </c:pt>
                      <c:pt idx="27">
                        <c:v>avril </c:v>
                      </c:pt>
                      <c:pt idx="28">
                        <c:v>mai</c:v>
                      </c:pt>
                      <c:pt idx="29">
                        <c:v>juin</c:v>
                      </c:pt>
                      <c:pt idx="30">
                        <c:v>juillet</c:v>
                      </c:pt>
                      <c:pt idx="31">
                        <c:v>aout </c:v>
                      </c:pt>
                      <c:pt idx="32">
                        <c:v>septembre</c:v>
                      </c:pt>
                      <c:pt idx="33">
                        <c:v>octobre</c:v>
                      </c:pt>
                      <c:pt idx="34">
                        <c:v>novembre</c:v>
                      </c:pt>
                      <c:pt idx="35">
                        <c:v>décembre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(Feuil1!$F$6:$Q$6,Feuil1!$F$24:$Q$24,Feuil1!$F$41:$M$41)</c15:sqref>
                        </c15:formulaRef>
                      </c:ext>
                    </c:extLst>
                    <c:numCache>
                      <c:formatCode>General</c:formatCode>
                      <c:ptCount val="32"/>
                      <c:pt idx="0">
                        <c:v>57061</c:v>
                      </c:pt>
                      <c:pt idx="1">
                        <c:v>51151</c:v>
                      </c:pt>
                      <c:pt idx="2">
                        <c:v>62856</c:v>
                      </c:pt>
                      <c:pt idx="3">
                        <c:v>74399</c:v>
                      </c:pt>
                      <c:pt idx="4">
                        <c:v>74024</c:v>
                      </c:pt>
                      <c:pt idx="5">
                        <c:v>62381</c:v>
                      </c:pt>
                      <c:pt idx="6">
                        <c:v>67959</c:v>
                      </c:pt>
                      <c:pt idx="7">
                        <c:v>57052</c:v>
                      </c:pt>
                      <c:pt idx="8">
                        <c:v>54977</c:v>
                      </c:pt>
                      <c:pt idx="9">
                        <c:v>63741</c:v>
                      </c:pt>
                      <c:pt idx="10">
                        <c:v>59948</c:v>
                      </c:pt>
                      <c:pt idx="11">
                        <c:v>57190</c:v>
                      </c:pt>
                      <c:pt idx="12">
                        <c:v>68043</c:v>
                      </c:pt>
                      <c:pt idx="13">
                        <c:v>60697</c:v>
                      </c:pt>
                      <c:pt idx="14">
                        <c:v>61537</c:v>
                      </c:pt>
                      <c:pt idx="15">
                        <c:v>61452</c:v>
                      </c:pt>
                      <c:pt idx="16">
                        <c:v>61056</c:v>
                      </c:pt>
                      <c:pt idx="17">
                        <c:v>83091</c:v>
                      </c:pt>
                      <c:pt idx="18">
                        <c:v>111400</c:v>
                      </c:pt>
                      <c:pt idx="19">
                        <c:v>50043</c:v>
                      </c:pt>
                      <c:pt idx="20">
                        <c:v>37441</c:v>
                      </c:pt>
                      <c:pt idx="21">
                        <c:v>47352</c:v>
                      </c:pt>
                      <c:pt idx="22">
                        <c:v>24352</c:v>
                      </c:pt>
                      <c:pt idx="23">
                        <c:v>26779</c:v>
                      </c:pt>
                      <c:pt idx="24">
                        <c:v>29662</c:v>
                      </c:pt>
                      <c:pt idx="25">
                        <c:v>27749</c:v>
                      </c:pt>
                      <c:pt idx="26">
                        <c:v>35579</c:v>
                      </c:pt>
                      <c:pt idx="27">
                        <c:v>28924</c:v>
                      </c:pt>
                      <c:pt idx="28">
                        <c:v>28851</c:v>
                      </c:pt>
                      <c:pt idx="29">
                        <c:v>32729</c:v>
                      </c:pt>
                      <c:pt idx="30">
                        <c:v>32395</c:v>
                      </c:pt>
                      <c:pt idx="31">
                        <c:v>26137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8B5E-46C5-9029-A80EA9E9115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Feuil1!$B$29</c15:sqref>
                        </c15:formulaRef>
                      </c:ext>
                    </c:extLst>
                    <c:strCache>
                      <c:ptCount val="1"/>
                      <c:pt idx="0">
                        <c:v>Dydrogesterone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(Feuil1!$F$1:$Q$1,Feuil1!$F$1:$Q$1,Feuil1!$F$1:$Q$1)</c15:sqref>
                        </c15:formulaRef>
                      </c:ext>
                    </c:extLst>
                    <c:strCache>
                      <c:ptCount val="36"/>
                      <c:pt idx="0">
                        <c:v>janvier</c:v>
                      </c:pt>
                      <c:pt idx="1">
                        <c:v>février</c:v>
                      </c:pt>
                      <c:pt idx="2">
                        <c:v>mars</c:v>
                      </c:pt>
                      <c:pt idx="3">
                        <c:v>avril </c:v>
                      </c:pt>
                      <c:pt idx="4">
                        <c:v>mai</c:v>
                      </c:pt>
                      <c:pt idx="5">
                        <c:v>juin</c:v>
                      </c:pt>
                      <c:pt idx="6">
                        <c:v>juillet</c:v>
                      </c:pt>
                      <c:pt idx="7">
                        <c:v>aout </c:v>
                      </c:pt>
                      <c:pt idx="8">
                        <c:v>septembre</c:v>
                      </c:pt>
                      <c:pt idx="9">
                        <c:v>octobre</c:v>
                      </c:pt>
                      <c:pt idx="10">
                        <c:v>novembre</c:v>
                      </c:pt>
                      <c:pt idx="11">
                        <c:v>décembre</c:v>
                      </c:pt>
                      <c:pt idx="12">
                        <c:v>janvier</c:v>
                      </c:pt>
                      <c:pt idx="13">
                        <c:v>février</c:v>
                      </c:pt>
                      <c:pt idx="14">
                        <c:v>mars</c:v>
                      </c:pt>
                      <c:pt idx="15">
                        <c:v>avril </c:v>
                      </c:pt>
                      <c:pt idx="16">
                        <c:v>mai</c:v>
                      </c:pt>
                      <c:pt idx="17">
                        <c:v>juin</c:v>
                      </c:pt>
                      <c:pt idx="18">
                        <c:v>juillet</c:v>
                      </c:pt>
                      <c:pt idx="19">
                        <c:v>aout </c:v>
                      </c:pt>
                      <c:pt idx="20">
                        <c:v>septembre</c:v>
                      </c:pt>
                      <c:pt idx="21">
                        <c:v>octobre</c:v>
                      </c:pt>
                      <c:pt idx="22">
                        <c:v>novembre</c:v>
                      </c:pt>
                      <c:pt idx="23">
                        <c:v>décembre</c:v>
                      </c:pt>
                      <c:pt idx="24">
                        <c:v>janvier</c:v>
                      </c:pt>
                      <c:pt idx="25">
                        <c:v>février</c:v>
                      </c:pt>
                      <c:pt idx="26">
                        <c:v>mars</c:v>
                      </c:pt>
                      <c:pt idx="27">
                        <c:v>avril </c:v>
                      </c:pt>
                      <c:pt idx="28">
                        <c:v>mai</c:v>
                      </c:pt>
                      <c:pt idx="29">
                        <c:v>juin</c:v>
                      </c:pt>
                      <c:pt idx="30">
                        <c:v>juillet</c:v>
                      </c:pt>
                      <c:pt idx="31">
                        <c:v>aout </c:v>
                      </c:pt>
                      <c:pt idx="32">
                        <c:v>septembre</c:v>
                      </c:pt>
                      <c:pt idx="33">
                        <c:v>octobre</c:v>
                      </c:pt>
                      <c:pt idx="34">
                        <c:v>novembre</c:v>
                      </c:pt>
                      <c:pt idx="35">
                        <c:v>décembre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Feuil1!$F$29:$Q$29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145974</c:v>
                      </c:pt>
                      <c:pt idx="1">
                        <c:v>135186</c:v>
                      </c:pt>
                      <c:pt idx="2">
                        <c:v>146389</c:v>
                      </c:pt>
                      <c:pt idx="3">
                        <c:v>155881</c:v>
                      </c:pt>
                      <c:pt idx="4">
                        <c:v>150177</c:v>
                      </c:pt>
                      <c:pt idx="5">
                        <c:v>135716</c:v>
                      </c:pt>
                      <c:pt idx="6">
                        <c:v>151461</c:v>
                      </c:pt>
                      <c:pt idx="7">
                        <c:v>133134</c:v>
                      </c:pt>
                      <c:pt idx="8">
                        <c:v>147034</c:v>
                      </c:pt>
                      <c:pt idx="9">
                        <c:v>169518</c:v>
                      </c:pt>
                      <c:pt idx="10">
                        <c:v>147625</c:v>
                      </c:pt>
                      <c:pt idx="11">
                        <c:v>154926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8B5E-46C5-9029-A80EA9E9115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Feuil1!$B$31</c15:sqref>
                        </c15:formulaRef>
                      </c:ext>
                    </c:extLst>
                    <c:strCache>
                      <c:ptCount val="1"/>
                      <c:pt idx="0">
                        <c:v>Medrogestone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(Feuil1!$F$1:$Q$1,Feuil1!$F$1:$Q$1,Feuil1!$F$1:$Q$1)</c15:sqref>
                        </c15:formulaRef>
                      </c:ext>
                    </c:extLst>
                    <c:strCache>
                      <c:ptCount val="36"/>
                      <c:pt idx="0">
                        <c:v>janvier</c:v>
                      </c:pt>
                      <c:pt idx="1">
                        <c:v>février</c:v>
                      </c:pt>
                      <c:pt idx="2">
                        <c:v>mars</c:v>
                      </c:pt>
                      <c:pt idx="3">
                        <c:v>avril </c:v>
                      </c:pt>
                      <c:pt idx="4">
                        <c:v>mai</c:v>
                      </c:pt>
                      <c:pt idx="5">
                        <c:v>juin</c:v>
                      </c:pt>
                      <c:pt idx="6">
                        <c:v>juillet</c:v>
                      </c:pt>
                      <c:pt idx="7">
                        <c:v>aout </c:v>
                      </c:pt>
                      <c:pt idx="8">
                        <c:v>septembre</c:v>
                      </c:pt>
                      <c:pt idx="9">
                        <c:v>octobre</c:v>
                      </c:pt>
                      <c:pt idx="10">
                        <c:v>novembre</c:v>
                      </c:pt>
                      <c:pt idx="11">
                        <c:v>décembre</c:v>
                      </c:pt>
                      <c:pt idx="12">
                        <c:v>janvier</c:v>
                      </c:pt>
                      <c:pt idx="13">
                        <c:v>février</c:v>
                      </c:pt>
                      <c:pt idx="14">
                        <c:v>mars</c:v>
                      </c:pt>
                      <c:pt idx="15">
                        <c:v>avril </c:v>
                      </c:pt>
                      <c:pt idx="16">
                        <c:v>mai</c:v>
                      </c:pt>
                      <c:pt idx="17">
                        <c:v>juin</c:v>
                      </c:pt>
                      <c:pt idx="18">
                        <c:v>juillet</c:v>
                      </c:pt>
                      <c:pt idx="19">
                        <c:v>aout </c:v>
                      </c:pt>
                      <c:pt idx="20">
                        <c:v>septembre</c:v>
                      </c:pt>
                      <c:pt idx="21">
                        <c:v>octobre</c:v>
                      </c:pt>
                      <c:pt idx="22">
                        <c:v>novembre</c:v>
                      </c:pt>
                      <c:pt idx="23">
                        <c:v>décembre</c:v>
                      </c:pt>
                      <c:pt idx="24">
                        <c:v>janvier</c:v>
                      </c:pt>
                      <c:pt idx="25">
                        <c:v>février</c:v>
                      </c:pt>
                      <c:pt idx="26">
                        <c:v>mars</c:v>
                      </c:pt>
                      <c:pt idx="27">
                        <c:v>avril </c:v>
                      </c:pt>
                      <c:pt idx="28">
                        <c:v>mai</c:v>
                      </c:pt>
                      <c:pt idx="29">
                        <c:v>juin</c:v>
                      </c:pt>
                      <c:pt idx="30">
                        <c:v>juillet</c:v>
                      </c:pt>
                      <c:pt idx="31">
                        <c:v>aout </c:v>
                      </c:pt>
                      <c:pt idx="32">
                        <c:v>septembre</c:v>
                      </c:pt>
                      <c:pt idx="33">
                        <c:v>octobre</c:v>
                      </c:pt>
                      <c:pt idx="34">
                        <c:v>novembre</c:v>
                      </c:pt>
                      <c:pt idx="35">
                        <c:v>décembre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Feuil1!$F$31:$Q$31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19165</c:v>
                      </c:pt>
                      <c:pt idx="1">
                        <c:v>17336</c:v>
                      </c:pt>
                      <c:pt idx="2">
                        <c:v>18957</c:v>
                      </c:pt>
                      <c:pt idx="3">
                        <c:v>20779</c:v>
                      </c:pt>
                      <c:pt idx="4">
                        <c:v>20837</c:v>
                      </c:pt>
                      <c:pt idx="5">
                        <c:v>20696</c:v>
                      </c:pt>
                      <c:pt idx="6">
                        <c:v>26149</c:v>
                      </c:pt>
                      <c:pt idx="7">
                        <c:v>28275</c:v>
                      </c:pt>
                      <c:pt idx="8">
                        <c:v>35996</c:v>
                      </c:pt>
                      <c:pt idx="9">
                        <c:v>41517</c:v>
                      </c:pt>
                      <c:pt idx="10">
                        <c:v>35623</c:v>
                      </c:pt>
                      <c:pt idx="11">
                        <c:v>38947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8B5E-46C5-9029-A80EA9E9115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Feuil1!$B$34</c15:sqref>
                        </c15:formulaRef>
                      </c:ext>
                    </c:extLst>
                    <c:strCache>
                      <c:ptCount val="1"/>
                      <c:pt idx="0">
                        <c:v>Promegestone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(Feuil1!$F$1:$Q$1,Feuil1!$F$1:$Q$1,Feuil1!$F$1:$Q$1)</c15:sqref>
                        </c15:formulaRef>
                      </c:ext>
                    </c:extLst>
                    <c:strCache>
                      <c:ptCount val="36"/>
                      <c:pt idx="0">
                        <c:v>janvier</c:v>
                      </c:pt>
                      <c:pt idx="1">
                        <c:v>février</c:v>
                      </c:pt>
                      <c:pt idx="2">
                        <c:v>mars</c:v>
                      </c:pt>
                      <c:pt idx="3">
                        <c:v>avril </c:v>
                      </c:pt>
                      <c:pt idx="4">
                        <c:v>mai</c:v>
                      </c:pt>
                      <c:pt idx="5">
                        <c:v>juin</c:v>
                      </c:pt>
                      <c:pt idx="6">
                        <c:v>juillet</c:v>
                      </c:pt>
                      <c:pt idx="7">
                        <c:v>aout </c:v>
                      </c:pt>
                      <c:pt idx="8">
                        <c:v>septembre</c:v>
                      </c:pt>
                      <c:pt idx="9">
                        <c:v>octobre</c:v>
                      </c:pt>
                      <c:pt idx="10">
                        <c:v>novembre</c:v>
                      </c:pt>
                      <c:pt idx="11">
                        <c:v>décembre</c:v>
                      </c:pt>
                      <c:pt idx="12">
                        <c:v>janvier</c:v>
                      </c:pt>
                      <c:pt idx="13">
                        <c:v>février</c:v>
                      </c:pt>
                      <c:pt idx="14">
                        <c:v>mars</c:v>
                      </c:pt>
                      <c:pt idx="15">
                        <c:v>avril </c:v>
                      </c:pt>
                      <c:pt idx="16">
                        <c:v>mai</c:v>
                      </c:pt>
                      <c:pt idx="17">
                        <c:v>juin</c:v>
                      </c:pt>
                      <c:pt idx="18">
                        <c:v>juillet</c:v>
                      </c:pt>
                      <c:pt idx="19">
                        <c:v>aout </c:v>
                      </c:pt>
                      <c:pt idx="20">
                        <c:v>septembre</c:v>
                      </c:pt>
                      <c:pt idx="21">
                        <c:v>octobre</c:v>
                      </c:pt>
                      <c:pt idx="22">
                        <c:v>novembre</c:v>
                      </c:pt>
                      <c:pt idx="23">
                        <c:v>décembre</c:v>
                      </c:pt>
                      <c:pt idx="24">
                        <c:v>janvier</c:v>
                      </c:pt>
                      <c:pt idx="25">
                        <c:v>février</c:v>
                      </c:pt>
                      <c:pt idx="26">
                        <c:v>mars</c:v>
                      </c:pt>
                      <c:pt idx="27">
                        <c:v>avril </c:v>
                      </c:pt>
                      <c:pt idx="28">
                        <c:v>mai</c:v>
                      </c:pt>
                      <c:pt idx="29">
                        <c:v>juin</c:v>
                      </c:pt>
                      <c:pt idx="30">
                        <c:v>juillet</c:v>
                      </c:pt>
                      <c:pt idx="31">
                        <c:v>aout </c:v>
                      </c:pt>
                      <c:pt idx="32">
                        <c:v>septembre</c:v>
                      </c:pt>
                      <c:pt idx="33">
                        <c:v>octobre</c:v>
                      </c:pt>
                      <c:pt idx="34">
                        <c:v>novembre</c:v>
                      </c:pt>
                      <c:pt idx="35">
                        <c:v>décembre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Feuil1!$F$34:$Q$34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41483</c:v>
                      </c:pt>
                      <c:pt idx="1">
                        <c:v>37268</c:v>
                      </c:pt>
                      <c:pt idx="2">
                        <c:v>41893</c:v>
                      </c:pt>
                      <c:pt idx="3">
                        <c:v>46241</c:v>
                      </c:pt>
                      <c:pt idx="4">
                        <c:v>47087</c:v>
                      </c:pt>
                      <c:pt idx="5">
                        <c:v>46236</c:v>
                      </c:pt>
                      <c:pt idx="6">
                        <c:v>57840</c:v>
                      </c:pt>
                      <c:pt idx="7">
                        <c:v>45344</c:v>
                      </c:pt>
                      <c:pt idx="8">
                        <c:v>35463</c:v>
                      </c:pt>
                      <c:pt idx="9">
                        <c:v>37981</c:v>
                      </c:pt>
                      <c:pt idx="10">
                        <c:v>32125</c:v>
                      </c:pt>
                      <c:pt idx="11">
                        <c:v>34161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8B5E-46C5-9029-A80EA9E91153}"/>
                  </c:ext>
                </c:extLst>
              </c15:ser>
            </c15:filteredLineSeries>
          </c:ext>
        </c:extLst>
      </c:lineChart>
      <c:catAx>
        <c:axId val="1002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204504"/>
        <c:crosses val="autoZero"/>
        <c:auto val="1"/>
        <c:lblAlgn val="ctr"/>
        <c:lblOffset val="100"/>
        <c:noMultiLvlLbl val="0"/>
      </c:catAx>
      <c:valAx>
        <c:axId val="10020450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nombre de boites</a:t>
                </a:r>
              </a:p>
            </c:rich>
          </c:tx>
          <c:layout>
            <c:manualLayout>
              <c:xMode val="edge"/>
              <c:yMode val="edge"/>
              <c:x val="1.3839750751432579E-3"/>
              <c:y val="0.357275133382132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20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04610824959836"/>
          <c:y val="6.8952591202318661E-3"/>
          <c:w val="0.14091026144701088"/>
          <c:h val="7.5456133194200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Ventes progestatifs </a:t>
            </a:r>
            <a:r>
              <a:rPr lang="en-US" sz="1600" u="sng" baseline="0"/>
              <a:t>voie orale </a:t>
            </a:r>
            <a:r>
              <a:rPr lang="en-US" sz="1600"/>
              <a:t>par pays et par substance en 2019 (source MIDAs)</a:t>
            </a:r>
          </a:p>
        </c:rich>
      </c:tx>
      <c:layout>
        <c:manualLayout>
          <c:xMode val="edge"/>
          <c:yMode val="edge"/>
          <c:x val="0.11750477780220139"/>
          <c:y val="3.812614317510181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183318583736111"/>
          <c:y val="0.12808510638297874"/>
          <c:w val="0.75328689101182233"/>
          <c:h val="0.8170726531523985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'Synthese toutes voies'!$C$101</c:f>
              <c:strCache>
                <c:ptCount val="1"/>
                <c:pt idx="0">
                  <c:v>CHLORMADINONE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'Synthese toutes voies'!$A$102:$A$106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voies'!$C$102:$C$106</c:f>
              <c:numCache>
                <c:formatCode>General</c:formatCode>
                <c:ptCount val="5"/>
                <c:pt idx="0">
                  <c:v>36937</c:v>
                </c:pt>
                <c:pt idx="1">
                  <c:v>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3-4AE8-B5E2-469A16FE8DDE}"/>
            </c:ext>
          </c:extLst>
        </c:ser>
        <c:ser>
          <c:idx val="2"/>
          <c:order val="2"/>
          <c:tx>
            <c:strRef>
              <c:f>'Synthese toutes voies'!$D$101</c:f>
              <c:strCache>
                <c:ptCount val="1"/>
                <c:pt idx="0">
                  <c:v>NOMEGESTROL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'Synthese toutes voies'!$A$102:$A$106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voies'!$D$102:$D$106</c:f>
              <c:numCache>
                <c:formatCode>General</c:formatCode>
                <c:ptCount val="5"/>
                <c:pt idx="0">
                  <c:v>25649</c:v>
                </c:pt>
                <c:pt idx="4">
                  <c:v>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3-4AE8-B5E2-469A16FE8DDE}"/>
            </c:ext>
          </c:extLst>
        </c:ser>
        <c:ser>
          <c:idx val="3"/>
          <c:order val="3"/>
          <c:tx>
            <c:strRef>
              <c:f>'Synthese toutes voies'!$E$101</c:f>
              <c:strCache>
                <c:ptCount val="1"/>
                <c:pt idx="0">
                  <c:v>DYDROGESTERONE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'Synthese toutes voies'!$A$102:$A$106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voies'!$E$102:$E$106</c:f>
              <c:numCache>
                <c:formatCode>General</c:formatCode>
                <c:ptCount val="5"/>
                <c:pt idx="0">
                  <c:v>16807</c:v>
                </c:pt>
                <c:pt idx="1">
                  <c:v>6292</c:v>
                </c:pt>
                <c:pt idx="3">
                  <c:v>5</c:v>
                </c:pt>
                <c:pt idx="4">
                  <c:v>2332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3-4AE8-B5E2-469A16FE8DDE}"/>
            </c:ext>
          </c:extLst>
        </c:ser>
        <c:ser>
          <c:idx val="5"/>
          <c:order val="4"/>
          <c:tx>
            <c:strRef>
              <c:f>'Synthese toutes voies'!$G$101</c:f>
              <c:strCache>
                <c:ptCount val="1"/>
                <c:pt idx="0">
                  <c:v>MEDROGESTONE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'Synthese toutes voies'!$A$102:$A$106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voies'!$G$102:$G$106</c:f>
              <c:numCache>
                <c:formatCode>General</c:formatCode>
                <c:ptCount val="5"/>
                <c:pt idx="0">
                  <c:v>6612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3-4AE8-B5E2-469A16FE8DDE}"/>
            </c:ext>
          </c:extLst>
        </c:ser>
        <c:ser>
          <c:idx val="7"/>
          <c:order val="5"/>
          <c:tx>
            <c:strRef>
              <c:f>'Synthese toutes voies'!$H$101</c:f>
              <c:strCache>
                <c:ptCount val="1"/>
                <c:pt idx="0">
                  <c:v>PROMEGESTONE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'Synthese toutes voies'!$A$102:$A$106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voies'!$H$102:$H$106</c:f>
              <c:numCache>
                <c:formatCode>General</c:formatCode>
                <c:ptCount val="5"/>
                <c:pt idx="0">
                  <c:v>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23-4AE8-B5E2-469A16FE8DDE}"/>
            </c:ext>
          </c:extLst>
        </c:ser>
        <c:ser>
          <c:idx val="8"/>
          <c:order val="6"/>
          <c:tx>
            <c:strRef>
              <c:f>'Synthese toutes voies'!$F$101</c:f>
              <c:strCache>
                <c:ptCount val="1"/>
                <c:pt idx="0">
                  <c:v>CYPROTERONE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'Synthese toutes voies'!$A$102:$A$106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voies'!$F$102:$F$106</c:f>
              <c:numCache>
                <c:formatCode>General</c:formatCode>
                <c:ptCount val="5"/>
                <c:pt idx="0">
                  <c:v>5852</c:v>
                </c:pt>
                <c:pt idx="1">
                  <c:v>4756</c:v>
                </c:pt>
                <c:pt idx="2">
                  <c:v>2790</c:v>
                </c:pt>
                <c:pt idx="3">
                  <c:v>1532</c:v>
                </c:pt>
                <c:pt idx="4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23-4AE8-B5E2-469A16FE8DDE}"/>
            </c:ext>
          </c:extLst>
        </c:ser>
        <c:ser>
          <c:idx val="4"/>
          <c:order val="7"/>
          <c:tx>
            <c:strRef>
              <c:f>'Synthese toutes voies'!$I$101</c:f>
              <c:strCache>
                <c:ptCount val="1"/>
                <c:pt idx="0">
                  <c:v>MEDROXYPROGESTERONE oral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'Synthese toutes voies'!$I$102:$I$106</c:f>
              <c:numCache>
                <c:formatCode>General</c:formatCode>
                <c:ptCount val="5"/>
                <c:pt idx="1">
                  <c:v>1205</c:v>
                </c:pt>
                <c:pt idx="2">
                  <c:v>3873</c:v>
                </c:pt>
                <c:pt idx="3">
                  <c:v>9507</c:v>
                </c:pt>
                <c:pt idx="4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23-4AE8-B5E2-469A16FE8DDE}"/>
            </c:ext>
          </c:extLst>
        </c:ser>
        <c:ser>
          <c:idx val="6"/>
          <c:order val="8"/>
          <c:tx>
            <c:strRef>
              <c:f>'Synthese toutes voies'!$J$101</c:f>
              <c:strCache>
                <c:ptCount val="1"/>
                <c:pt idx="0">
                  <c:v>NORETHISTERONE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val>
            <c:numRef>
              <c:f>'Synthese toutes voies'!$J$102:$J$106</c:f>
              <c:numCache>
                <c:formatCode>General</c:formatCode>
                <c:ptCount val="5"/>
                <c:pt idx="2">
                  <c:v>5713</c:v>
                </c:pt>
                <c:pt idx="3">
                  <c:v>31291</c:v>
                </c:pt>
                <c:pt idx="4">
                  <c:v>6031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23-4AE8-B5E2-469A16FE8DDE}"/>
            </c:ext>
          </c:extLst>
        </c:ser>
        <c:ser>
          <c:idx val="9"/>
          <c:order val="9"/>
          <c:tx>
            <c:strRef>
              <c:f>'Synthese toutes voies'!$K$101</c:f>
              <c:strCache>
                <c:ptCount val="1"/>
                <c:pt idx="0">
                  <c:v>DIENOGEST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'Synthese toutes voies'!$K$102:$K$106</c:f>
              <c:numCache>
                <c:formatCode>General</c:formatCode>
                <c:ptCount val="5"/>
                <c:pt idx="0">
                  <c:v>190</c:v>
                </c:pt>
                <c:pt idx="1">
                  <c:v>8324</c:v>
                </c:pt>
                <c:pt idx="2">
                  <c:v>475</c:v>
                </c:pt>
                <c:pt idx="4">
                  <c:v>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23-4AE8-B5E2-469A16FE8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205288"/>
        <c:axId val="1543357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'Synthese toutes voies'!$B$101</c15:sqref>
                        </c15:formulaRef>
                      </c:ext>
                    </c:extLst>
                    <c:strCache>
                      <c:ptCount val="1"/>
                      <c:pt idx="0">
                        <c:v>PROGESTERONE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'Synthese toutes voies'!$A$102:$A$106</c15:sqref>
                        </c15:formulaRef>
                      </c:ext>
                    </c:extLst>
                    <c:strCache>
                      <c:ptCount val="5"/>
                      <c:pt idx="0">
                        <c:v>FRANCE </c:v>
                      </c:pt>
                      <c:pt idx="1">
                        <c:v>GERMANY </c:v>
                      </c:pt>
                      <c:pt idx="2">
                        <c:v>SPAIN </c:v>
                      </c:pt>
                      <c:pt idx="3">
                        <c:v>UK </c:v>
                      </c:pt>
                      <c:pt idx="4">
                        <c:v>ITALY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'Synthese toutes voies'!$B$102:$B$106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104982</c:v>
                      </c:pt>
                      <c:pt idx="1">
                        <c:v>98762</c:v>
                      </c:pt>
                      <c:pt idx="2">
                        <c:v>31432</c:v>
                      </c:pt>
                      <c:pt idx="3">
                        <c:v>17723</c:v>
                      </c:pt>
                      <c:pt idx="4">
                        <c:v>20910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E23-4AE8-B5E2-469A16FE8DDE}"/>
                  </c:ext>
                </c:extLst>
              </c15:ser>
            </c15:filteredBarSeries>
          </c:ext>
        </c:extLst>
      </c:barChart>
      <c:catAx>
        <c:axId val="10020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35752"/>
        <c:crosses val="autoZero"/>
        <c:auto val="1"/>
        <c:lblAlgn val="ctr"/>
        <c:lblOffset val="100"/>
        <c:noMultiLvlLbl val="0"/>
      </c:catAx>
      <c:valAx>
        <c:axId val="15433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 milliers d'unités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20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32520347054177"/>
          <c:y val="0.27322686254831835"/>
          <c:w val="0.2426747965294582"/>
          <c:h val="0.4479287607204003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Part (en%) de chaque pays dans l</a:t>
            </a:r>
            <a:r>
              <a:rPr lang="fr-FR" sz="1200" baseline="0" dirty="0"/>
              <a:t>a consommation totale de progestatifs oraux (sur 5 pays européens) source IQVIA </a:t>
            </a:r>
            <a:r>
              <a:rPr lang="fr-FR" sz="1200" baseline="0" dirty="0" err="1"/>
              <a:t>midas</a:t>
            </a:r>
            <a:endParaRPr lang="fr-FR" sz="1200" dirty="0"/>
          </a:p>
        </c:rich>
      </c:tx>
      <c:layout>
        <c:manualLayout>
          <c:xMode val="edge"/>
          <c:yMode val="edge"/>
          <c:x val="0.11257633420822397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7971581957747387"/>
          <c:y val="0.19317229563477728"/>
          <c:w val="0.45227777777777778"/>
          <c:h val="0.75379629629629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A-4DD2-926C-CF328C6DC0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A-4DD2-926C-CF328C6DC0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6A-4DD2-926C-CF328C6DC0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6A-4DD2-926C-CF328C6DC0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6A-4DD2-926C-CF328C6DC002}"/>
              </c:ext>
            </c:extLst>
          </c:dPt>
          <c:dLbls>
            <c:dLbl>
              <c:idx val="2"/>
              <c:layout>
                <c:manualLayout>
                  <c:x val="0.10161120775554466"/>
                  <c:y val="-1.16821221717179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6A-4DD2-926C-CF328C6DC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'Synthese toutes voies'!$A$168:$A$172</c:f>
              <c:strCache>
                <c:ptCount val="5"/>
                <c:pt idx="0">
                  <c:v>FRANCE </c:v>
                </c:pt>
                <c:pt idx="1">
                  <c:v>GERMANY </c:v>
                </c:pt>
                <c:pt idx="2">
                  <c:v>SPAIN </c:v>
                </c:pt>
                <c:pt idx="3">
                  <c:v>UK </c:v>
                </c:pt>
                <c:pt idx="4">
                  <c:v>ITALY </c:v>
                </c:pt>
              </c:strCache>
            </c:strRef>
          </c:cat>
          <c:val>
            <c:numRef>
              <c:f>'Synthese toutes voies'!$X$168:$X$172</c:f>
              <c:numCache>
                <c:formatCode>_-* #,##0\ _€_-;\-* #,##0\ _€_-;_-* "-"??\ _€_-;_-@_-</c:formatCode>
                <c:ptCount val="5"/>
                <c:pt idx="0">
                  <c:v>575385.13127853884</c:v>
                </c:pt>
                <c:pt idx="1">
                  <c:v>119090.20167427701</c:v>
                </c:pt>
                <c:pt idx="2">
                  <c:v>49445.814307458146</c:v>
                </c:pt>
                <c:pt idx="3">
                  <c:v>166161.80555555556</c:v>
                </c:pt>
                <c:pt idx="4">
                  <c:v>67073.896499238952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6A-4DD2-926C-CF328C6DC0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 relative des ventes de chaque pays par progestatif</a:t>
            </a:r>
            <a:r>
              <a:rPr lang="en-US" baseline="0"/>
              <a:t> </a:t>
            </a:r>
            <a:r>
              <a:rPr lang="en-US"/>
              <a:t>en 2019 (source midas)</a:t>
            </a:r>
          </a:p>
        </c:rich>
      </c:tx>
      <c:layout>
        <c:manualLayout>
          <c:xMode val="edge"/>
          <c:yMode val="edge"/>
          <c:x val="0.13908607113765953"/>
          <c:y val="4.8484848484848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9335262579357066E-2"/>
          <c:y val="0.17498181818181821"/>
          <c:w val="0.79180568247728966"/>
          <c:h val="0.591107802433786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'Synthese toutes voies'!$A$102</c:f>
              <c:strCache>
                <c:ptCount val="1"/>
                <c:pt idx="0">
                  <c:v>FRANCE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'Synthese toutes voies'!$B$101:$L$101</c:f>
              <c:strCache>
                <c:ptCount val="10"/>
                <c:pt idx="0">
                  <c:v>PROGESTERONE</c:v>
                </c:pt>
                <c:pt idx="1">
                  <c:v>CHLORMADINONE</c:v>
                </c:pt>
                <c:pt idx="2">
                  <c:v>NOMEGESTROL</c:v>
                </c:pt>
                <c:pt idx="3">
                  <c:v>DYDROGESTERONE</c:v>
                </c:pt>
                <c:pt idx="4">
                  <c:v>CYPROTERONE</c:v>
                </c:pt>
                <c:pt idx="5">
                  <c:v>MEDROGESTONE</c:v>
                </c:pt>
                <c:pt idx="6">
                  <c:v>PROMEGESTONE</c:v>
                </c:pt>
                <c:pt idx="7">
                  <c:v>MEDROXYPROGESTERONE oral</c:v>
                </c:pt>
                <c:pt idx="8">
                  <c:v>NORETHISTERONE</c:v>
                </c:pt>
                <c:pt idx="9">
                  <c:v>DIENOGEST</c:v>
                </c:pt>
              </c:strCache>
            </c:strRef>
          </c:cat>
          <c:val>
            <c:numRef>
              <c:f>'Synthese toutes voies'!$B$102:$L$102</c:f>
              <c:numCache>
                <c:formatCode>General</c:formatCode>
                <c:ptCount val="10"/>
                <c:pt idx="0">
                  <c:v>104982</c:v>
                </c:pt>
                <c:pt idx="1">
                  <c:v>36937</c:v>
                </c:pt>
                <c:pt idx="2">
                  <c:v>25649</c:v>
                </c:pt>
                <c:pt idx="3">
                  <c:v>16807</c:v>
                </c:pt>
                <c:pt idx="4">
                  <c:v>5852</c:v>
                </c:pt>
                <c:pt idx="5">
                  <c:v>6612</c:v>
                </c:pt>
                <c:pt idx="6">
                  <c:v>5179</c:v>
                </c:pt>
                <c:pt idx="7">
                  <c:v>0</c:v>
                </c:pt>
                <c:pt idx="8">
                  <c:v>0</c:v>
                </c:pt>
                <c:pt idx="9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1-4527-8541-145AEDB187A1}"/>
            </c:ext>
          </c:extLst>
        </c:ser>
        <c:ser>
          <c:idx val="1"/>
          <c:order val="1"/>
          <c:tx>
            <c:strRef>
              <c:f>'Synthese toutes voies'!$A$103</c:f>
              <c:strCache>
                <c:ptCount val="1"/>
                <c:pt idx="0">
                  <c:v>GERMANY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'Synthese toutes voies'!$B$101:$L$101</c:f>
              <c:strCache>
                <c:ptCount val="10"/>
                <c:pt idx="0">
                  <c:v>PROGESTERONE</c:v>
                </c:pt>
                <c:pt idx="1">
                  <c:v>CHLORMADINONE</c:v>
                </c:pt>
                <c:pt idx="2">
                  <c:v>NOMEGESTROL</c:v>
                </c:pt>
                <c:pt idx="3">
                  <c:v>DYDROGESTERONE</c:v>
                </c:pt>
                <c:pt idx="4">
                  <c:v>CYPROTERONE</c:v>
                </c:pt>
                <c:pt idx="5">
                  <c:v>MEDROGESTONE</c:v>
                </c:pt>
                <c:pt idx="6">
                  <c:v>PROMEGESTONE</c:v>
                </c:pt>
                <c:pt idx="7">
                  <c:v>MEDROXYPROGESTERONE oral</c:v>
                </c:pt>
                <c:pt idx="8">
                  <c:v>NORETHISTERONE</c:v>
                </c:pt>
                <c:pt idx="9">
                  <c:v>DIENOGEST</c:v>
                </c:pt>
              </c:strCache>
            </c:strRef>
          </c:cat>
          <c:val>
            <c:numRef>
              <c:f>'Synthese toutes voies'!$B$103:$L$103</c:f>
              <c:numCache>
                <c:formatCode>General</c:formatCode>
                <c:ptCount val="10"/>
                <c:pt idx="0">
                  <c:v>98762</c:v>
                </c:pt>
                <c:pt idx="1">
                  <c:v>9273</c:v>
                </c:pt>
                <c:pt idx="3">
                  <c:v>6292</c:v>
                </c:pt>
                <c:pt idx="4">
                  <c:v>4756</c:v>
                </c:pt>
                <c:pt idx="5">
                  <c:v>8</c:v>
                </c:pt>
                <c:pt idx="7">
                  <c:v>1205</c:v>
                </c:pt>
                <c:pt idx="9">
                  <c:v>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1-4527-8541-145AEDB187A1}"/>
            </c:ext>
          </c:extLst>
        </c:ser>
        <c:ser>
          <c:idx val="2"/>
          <c:order val="2"/>
          <c:tx>
            <c:strRef>
              <c:f>'Synthese toutes voies'!$A$104</c:f>
              <c:strCache>
                <c:ptCount val="1"/>
                <c:pt idx="0">
                  <c:v>SPAIN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'Synthese toutes voies'!$B$101:$L$101</c:f>
              <c:strCache>
                <c:ptCount val="10"/>
                <c:pt idx="0">
                  <c:v>PROGESTERONE</c:v>
                </c:pt>
                <c:pt idx="1">
                  <c:v>CHLORMADINONE</c:v>
                </c:pt>
                <c:pt idx="2">
                  <c:v>NOMEGESTROL</c:v>
                </c:pt>
                <c:pt idx="3">
                  <c:v>DYDROGESTERONE</c:v>
                </c:pt>
                <c:pt idx="4">
                  <c:v>CYPROTERONE</c:v>
                </c:pt>
                <c:pt idx="5">
                  <c:v>MEDROGESTONE</c:v>
                </c:pt>
                <c:pt idx="6">
                  <c:v>PROMEGESTONE</c:v>
                </c:pt>
                <c:pt idx="7">
                  <c:v>MEDROXYPROGESTERONE oral</c:v>
                </c:pt>
                <c:pt idx="8">
                  <c:v>NORETHISTERONE</c:v>
                </c:pt>
                <c:pt idx="9">
                  <c:v>DIENOGEST</c:v>
                </c:pt>
              </c:strCache>
            </c:strRef>
          </c:cat>
          <c:val>
            <c:numRef>
              <c:f>'Synthese toutes voies'!$B$104:$L$104</c:f>
              <c:numCache>
                <c:formatCode>General</c:formatCode>
                <c:ptCount val="10"/>
                <c:pt idx="0">
                  <c:v>31432</c:v>
                </c:pt>
                <c:pt idx="4">
                  <c:v>2790</c:v>
                </c:pt>
                <c:pt idx="7">
                  <c:v>3873</c:v>
                </c:pt>
                <c:pt idx="8">
                  <c:v>5713</c:v>
                </c:pt>
                <c:pt idx="9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1-4527-8541-145AEDB187A1}"/>
            </c:ext>
          </c:extLst>
        </c:ser>
        <c:ser>
          <c:idx val="3"/>
          <c:order val="3"/>
          <c:tx>
            <c:strRef>
              <c:f>'Synthese toutes voies'!$A$105</c:f>
              <c:strCache>
                <c:ptCount val="1"/>
                <c:pt idx="0">
                  <c:v>UK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'Synthese toutes voies'!$B$101:$L$101</c:f>
              <c:strCache>
                <c:ptCount val="10"/>
                <c:pt idx="0">
                  <c:v>PROGESTERONE</c:v>
                </c:pt>
                <c:pt idx="1">
                  <c:v>CHLORMADINONE</c:v>
                </c:pt>
                <c:pt idx="2">
                  <c:v>NOMEGESTROL</c:v>
                </c:pt>
                <c:pt idx="3">
                  <c:v>DYDROGESTERONE</c:v>
                </c:pt>
                <c:pt idx="4">
                  <c:v>CYPROTERONE</c:v>
                </c:pt>
                <c:pt idx="5">
                  <c:v>MEDROGESTONE</c:v>
                </c:pt>
                <c:pt idx="6">
                  <c:v>PROMEGESTONE</c:v>
                </c:pt>
                <c:pt idx="7">
                  <c:v>MEDROXYPROGESTERONE oral</c:v>
                </c:pt>
                <c:pt idx="8">
                  <c:v>NORETHISTERONE</c:v>
                </c:pt>
                <c:pt idx="9">
                  <c:v>DIENOGEST</c:v>
                </c:pt>
              </c:strCache>
            </c:strRef>
          </c:cat>
          <c:val>
            <c:numRef>
              <c:f>'Synthese toutes voies'!$B$105:$L$105</c:f>
              <c:numCache>
                <c:formatCode>General</c:formatCode>
                <c:ptCount val="10"/>
                <c:pt idx="0">
                  <c:v>17723</c:v>
                </c:pt>
                <c:pt idx="3">
                  <c:v>5</c:v>
                </c:pt>
                <c:pt idx="4">
                  <c:v>1532</c:v>
                </c:pt>
                <c:pt idx="7">
                  <c:v>9507</c:v>
                </c:pt>
                <c:pt idx="8">
                  <c:v>31291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1-4527-8541-145AEDB187A1}"/>
            </c:ext>
          </c:extLst>
        </c:ser>
        <c:ser>
          <c:idx val="4"/>
          <c:order val="4"/>
          <c:tx>
            <c:strRef>
              <c:f>'Synthese toutes voies'!$A$106</c:f>
              <c:strCache>
                <c:ptCount val="1"/>
                <c:pt idx="0">
                  <c:v>ITALY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'Synthese toutes voies'!$B$101:$L$101</c:f>
              <c:strCache>
                <c:ptCount val="10"/>
                <c:pt idx="0">
                  <c:v>PROGESTERONE</c:v>
                </c:pt>
                <c:pt idx="1">
                  <c:v>CHLORMADINONE</c:v>
                </c:pt>
                <c:pt idx="2">
                  <c:v>NOMEGESTROL</c:v>
                </c:pt>
                <c:pt idx="3">
                  <c:v>DYDROGESTERONE</c:v>
                </c:pt>
                <c:pt idx="4">
                  <c:v>CYPROTERONE</c:v>
                </c:pt>
                <c:pt idx="5">
                  <c:v>MEDROGESTONE</c:v>
                </c:pt>
                <c:pt idx="6">
                  <c:v>PROMEGESTONE</c:v>
                </c:pt>
                <c:pt idx="7">
                  <c:v>MEDROXYPROGESTERONE oral</c:v>
                </c:pt>
                <c:pt idx="8">
                  <c:v>NORETHISTERONE</c:v>
                </c:pt>
                <c:pt idx="9">
                  <c:v>DIENOGEST</c:v>
                </c:pt>
              </c:strCache>
            </c:strRef>
          </c:cat>
          <c:val>
            <c:numRef>
              <c:f>'Synthese toutes voies'!$B$106:$L$106</c:f>
              <c:numCache>
                <c:formatCode>General</c:formatCode>
                <c:ptCount val="10"/>
                <c:pt idx="0">
                  <c:v>20910</c:v>
                </c:pt>
                <c:pt idx="2">
                  <c:v>3172</c:v>
                </c:pt>
                <c:pt idx="3">
                  <c:v>2332</c:v>
                </c:pt>
                <c:pt idx="4">
                  <c:v>1121</c:v>
                </c:pt>
                <c:pt idx="7">
                  <c:v>1310</c:v>
                </c:pt>
                <c:pt idx="8">
                  <c:v>6031</c:v>
                </c:pt>
                <c:pt idx="9">
                  <c:v>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1-4527-8541-145AEDB18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336928"/>
        <c:axId val="154337320"/>
        <c:extLst/>
      </c:barChart>
      <c:catAx>
        <c:axId val="15433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37320"/>
        <c:crosses val="autoZero"/>
        <c:auto val="1"/>
        <c:lblAlgn val="ctr"/>
        <c:lblOffset val="100"/>
        <c:noMultiLvlLbl val="0"/>
      </c:catAx>
      <c:valAx>
        <c:axId val="15433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3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88029159312164"/>
          <c:y val="0.11794473872584106"/>
          <c:w val="0.11489670309494301"/>
          <c:h val="0.63606203769983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Remboursement</a:t>
            </a:r>
            <a:r>
              <a:rPr lang="en-US" dirty="0"/>
              <a:t> de </a:t>
            </a:r>
            <a:r>
              <a:rPr lang="en-US" dirty="0" err="1"/>
              <a:t>boites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d'acétate</a:t>
            </a:r>
            <a:r>
              <a:rPr lang="en-US" baseline="0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cyproterone</a:t>
            </a:r>
            <a:r>
              <a:rPr lang="en-US" dirty="0">
                <a:solidFill>
                  <a:srgbClr val="FF0000"/>
                </a:solidFill>
              </a:rPr>
              <a:t> 50 mg </a:t>
            </a:r>
            <a:r>
              <a:rPr lang="en-US" dirty="0"/>
              <a:t>(20 </a:t>
            </a:r>
            <a:r>
              <a:rPr lang="en-US" dirty="0" err="1"/>
              <a:t>cp</a:t>
            </a:r>
            <a:r>
              <a:rPr lang="en-US" dirty="0"/>
              <a:t>) par</a:t>
            </a:r>
            <a:r>
              <a:rPr lang="en-US" baseline="0" dirty="0"/>
              <a:t> </a:t>
            </a:r>
            <a:r>
              <a:rPr lang="en-US" baseline="0" dirty="0" err="1"/>
              <a:t>mois</a:t>
            </a:r>
            <a:r>
              <a:rPr lang="en-US" dirty="0"/>
              <a:t> (source MEDICAM)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7872986517537888E-2"/>
          <c:y val="0.17856175755267237"/>
          <c:w val="0.89737367307062321"/>
          <c:h val="0.6102945188097918"/>
        </c:manualLayout>
      </c:layout>
      <c:lineChart>
        <c:grouping val="standard"/>
        <c:varyColors val="0"/>
        <c:ser>
          <c:idx val="0"/>
          <c:order val="0"/>
          <c:tx>
            <c:v>cyproterone 50 mg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4260021235516769E-2"/>
                  <c:y val="-4.131902542158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1-47CD-A85C-664A8DC6DCB3}"/>
                </c:ext>
              </c:extLst>
            </c:dLbl>
            <c:dLbl>
              <c:idx val="29"/>
              <c:layout>
                <c:manualLayout>
                  <c:x val="-5.5325026544395936E-3"/>
                  <c:y val="-5.721095827604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1-47CD-A85C-664A8DC6D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(Feuil1!$F$1:$Q$1,Feuil1!$F$1:$Q$1,Feuil1!$F$1:$K$1)</c:f>
              <c:strCache>
                <c:ptCount val="30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 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 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  <c:pt idx="12">
                  <c:v>janvier</c:v>
                </c:pt>
                <c:pt idx="13">
                  <c:v>février</c:v>
                </c:pt>
                <c:pt idx="14">
                  <c:v>mars</c:v>
                </c:pt>
                <c:pt idx="15">
                  <c:v>avril </c:v>
                </c:pt>
                <c:pt idx="16">
                  <c:v>mai</c:v>
                </c:pt>
                <c:pt idx="17">
                  <c:v>juin</c:v>
                </c:pt>
                <c:pt idx="18">
                  <c:v>juillet</c:v>
                </c:pt>
                <c:pt idx="19">
                  <c:v>aout </c:v>
                </c:pt>
                <c:pt idx="20">
                  <c:v>septembre</c:v>
                </c:pt>
                <c:pt idx="21">
                  <c:v>octobre</c:v>
                </c:pt>
                <c:pt idx="22">
                  <c:v>novembre</c:v>
                </c:pt>
                <c:pt idx="23">
                  <c:v>décembre</c:v>
                </c:pt>
                <c:pt idx="24">
                  <c:v>janvier</c:v>
                </c:pt>
                <c:pt idx="25">
                  <c:v>février</c:v>
                </c:pt>
                <c:pt idx="26">
                  <c:v>mars</c:v>
                </c:pt>
                <c:pt idx="27">
                  <c:v>avril </c:v>
                </c:pt>
                <c:pt idx="28">
                  <c:v>mai</c:v>
                </c:pt>
                <c:pt idx="29">
                  <c:v>juin</c:v>
                </c:pt>
              </c:strCache>
            </c:strRef>
          </c:cat>
          <c:val>
            <c:numRef>
              <c:f>(Feuil1!$F$2:$Q$2,Feuil1!$F$20:$Q$20,Feuil1!$F$37:$K$37)</c:f>
              <c:numCache>
                <c:formatCode>General</c:formatCode>
                <c:ptCount val="30"/>
                <c:pt idx="0">
                  <c:v>58586</c:v>
                </c:pt>
                <c:pt idx="1">
                  <c:v>50842</c:v>
                </c:pt>
                <c:pt idx="2">
                  <c:v>54670</c:v>
                </c:pt>
                <c:pt idx="3">
                  <c:v>52787</c:v>
                </c:pt>
                <c:pt idx="4">
                  <c:v>55785</c:v>
                </c:pt>
                <c:pt idx="5">
                  <c:v>52756</c:v>
                </c:pt>
                <c:pt idx="6">
                  <c:v>58402</c:v>
                </c:pt>
                <c:pt idx="7">
                  <c:v>51697</c:v>
                </c:pt>
                <c:pt idx="8">
                  <c:v>44742</c:v>
                </c:pt>
                <c:pt idx="9">
                  <c:v>43759</c:v>
                </c:pt>
                <c:pt idx="10">
                  <c:v>36499</c:v>
                </c:pt>
                <c:pt idx="11">
                  <c:v>32875</c:v>
                </c:pt>
                <c:pt idx="12">
                  <c:v>33871</c:v>
                </c:pt>
                <c:pt idx="13">
                  <c:v>27861</c:v>
                </c:pt>
                <c:pt idx="14">
                  <c:v>27982</c:v>
                </c:pt>
                <c:pt idx="15">
                  <c:v>28137</c:v>
                </c:pt>
                <c:pt idx="16">
                  <c:v>26302</c:v>
                </c:pt>
                <c:pt idx="17">
                  <c:v>24042</c:v>
                </c:pt>
                <c:pt idx="18">
                  <c:v>20506</c:v>
                </c:pt>
                <c:pt idx="19">
                  <c:v>16523</c:v>
                </c:pt>
                <c:pt idx="20">
                  <c:v>15263</c:v>
                </c:pt>
                <c:pt idx="21">
                  <c:v>15775</c:v>
                </c:pt>
                <c:pt idx="22">
                  <c:v>13146</c:v>
                </c:pt>
                <c:pt idx="23">
                  <c:v>12811</c:v>
                </c:pt>
                <c:pt idx="24">
                  <c:v>13328</c:v>
                </c:pt>
                <c:pt idx="25">
                  <c:v>11176</c:v>
                </c:pt>
                <c:pt idx="26">
                  <c:v>14224</c:v>
                </c:pt>
                <c:pt idx="27">
                  <c:v>11263</c:v>
                </c:pt>
                <c:pt idx="28">
                  <c:v>10456</c:v>
                </c:pt>
                <c:pt idx="29">
                  <c:v>11782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01-47CD-A85C-664A8DC6D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39280"/>
        <c:axId val="154339672"/>
      </c:lineChart>
      <c:catAx>
        <c:axId val="1543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39672"/>
        <c:crosses val="autoZero"/>
        <c:auto val="1"/>
        <c:lblAlgn val="ctr"/>
        <c:lblOffset val="100"/>
        <c:noMultiLvlLbl val="0"/>
      </c:catAx>
      <c:valAx>
        <c:axId val="15433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nb de boites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0.05013</cdr:x>
      <cdr:y>0.9179</cdr:y>
    </cdr:from>
    <cdr:to>
      <cdr:x>0.97372</cdr:x>
      <cdr:y>0.98676</cdr:y>
    </cdr:to>
    <cdr:grpSp>
      <cdr:nvGrpSpPr>
        <cdr:cNvPr id="10" name="Groupe 9">
          <a:extLst xmlns:a="http://schemas.openxmlformats.org/drawingml/2006/main">
            <a:ext uri="{FF2B5EF4-FFF2-40B4-BE49-F238E27FC236}">
              <a16:creationId xmlns:a16="http://schemas.microsoft.com/office/drawing/2014/main" id="{757E3324-5172-4984-B0F5-30DA036A8F31}"/>
            </a:ext>
          </a:extLst>
        </cdr:cNvPr>
        <cdr:cNvGrpSpPr/>
      </cdr:nvGrpSpPr>
      <cdr:grpSpPr>
        <a:xfrm xmlns:a="http://schemas.openxmlformats.org/drawingml/2006/main">
          <a:off x="422230" y="4246010"/>
          <a:ext cx="7779122" cy="318532"/>
          <a:chOff x="742950" y="4257674"/>
          <a:chExt cx="8992024" cy="224290"/>
        </a:xfrm>
      </cdr:grpSpPr>
      <cdr:sp macro="" textlink="">
        <cdr:nvSpPr>
          <cdr:cNvPr id="2" name="Double flèche horizontale 1"/>
          <cdr:cNvSpPr/>
        </cdr:nvSpPr>
        <cdr:spPr>
          <a:xfrm xmlns:a="http://schemas.openxmlformats.org/drawingml/2006/main">
            <a:off x="742950" y="4276725"/>
            <a:ext cx="3279962" cy="190500"/>
          </a:xfrm>
          <a:prstGeom xmlns:a="http://schemas.openxmlformats.org/drawingml/2006/main" prst="leftRightArrow">
            <a:avLst/>
          </a:prstGeom>
          <a:noFill xmlns:a="http://schemas.openxmlformats.org/drawingml/2006/main"/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fr-FR" sz="1000"/>
          </a:p>
        </cdr:txBody>
      </cdr:sp>
      <cdr:sp macro="" textlink="">
        <cdr:nvSpPr>
          <cdr:cNvPr id="3" name="Double flèche horizontale 2"/>
          <cdr:cNvSpPr/>
        </cdr:nvSpPr>
        <cdr:spPr>
          <a:xfrm xmlns:a="http://schemas.openxmlformats.org/drawingml/2006/main">
            <a:off x="4070449" y="4270375"/>
            <a:ext cx="3394051" cy="190500"/>
          </a:xfrm>
          <a:prstGeom xmlns:a="http://schemas.openxmlformats.org/drawingml/2006/main" prst="leftRightArrow">
            <a:avLst/>
          </a:prstGeom>
          <a:noFill xmlns:a="http://schemas.openxmlformats.org/drawingml/2006/main"/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 sz="1000"/>
          </a:p>
        </cdr:txBody>
      </cdr:sp>
      <cdr:sp macro="" textlink="">
        <cdr:nvSpPr>
          <cdr:cNvPr id="5" name="Flèche gauche 4"/>
          <cdr:cNvSpPr/>
        </cdr:nvSpPr>
        <cdr:spPr>
          <a:xfrm xmlns:a="http://schemas.openxmlformats.org/drawingml/2006/main">
            <a:off x="7521541" y="4257674"/>
            <a:ext cx="2213433" cy="224290"/>
          </a:xfrm>
          <a:prstGeom xmlns:a="http://schemas.openxmlformats.org/drawingml/2006/main" prst="leftArrow">
            <a:avLst/>
          </a:prstGeom>
          <a:noFill xmlns:a="http://schemas.openxmlformats.org/drawingml/2006/main"/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fr-FR" sz="1000"/>
          </a:p>
        </cdr:txBody>
      </cdr:sp>
      <cdr:sp macro="" textlink="">
        <cdr:nvSpPr>
          <cdr:cNvPr id="6" name="ZoneTexte 5"/>
          <cdr:cNvSpPr txBox="1"/>
        </cdr:nvSpPr>
        <cdr:spPr>
          <a:xfrm xmlns:a="http://schemas.openxmlformats.org/drawingml/2006/main">
            <a:off x="5586282" y="4276245"/>
            <a:ext cx="542925" cy="1619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fr-FR" sz="1000" dirty="0"/>
              <a:t>2019</a:t>
            </a:r>
          </a:p>
        </cdr:txBody>
      </cdr:sp>
      <cdr:sp macro="" textlink="">
        <cdr:nvSpPr>
          <cdr:cNvPr id="7" name="ZoneTexte 1"/>
          <cdr:cNvSpPr txBox="1"/>
        </cdr:nvSpPr>
        <cdr:spPr>
          <a:xfrm xmlns:a="http://schemas.openxmlformats.org/drawingml/2006/main">
            <a:off x="2222774" y="4284366"/>
            <a:ext cx="542925" cy="1619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1000" dirty="0"/>
              <a:t>2018</a:t>
            </a:r>
          </a:p>
        </cdr:txBody>
      </cdr:sp>
      <cdr:sp macro="" textlink="">
        <cdr:nvSpPr>
          <cdr:cNvPr id="8" name="ZoneTexte 1"/>
          <cdr:cNvSpPr txBox="1"/>
        </cdr:nvSpPr>
        <cdr:spPr>
          <a:xfrm xmlns:a="http://schemas.openxmlformats.org/drawingml/2006/main">
            <a:off x="8491600" y="4271050"/>
            <a:ext cx="761788" cy="1619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1000" dirty="0"/>
              <a:t>2020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0.04703</cdr:x>
      <cdr:y>0.91895</cdr:y>
    </cdr:from>
    <cdr:to>
      <cdr:x>0.40941</cdr:x>
      <cdr:y>0.98093</cdr:y>
    </cdr:to>
    <cdr:sp macro="" textlink="">
      <cdr:nvSpPr>
        <cdr:cNvPr id="2" name="Double flèche horizontale 1"/>
        <cdr:cNvSpPr/>
      </cdr:nvSpPr>
      <cdr:spPr>
        <a:xfrm xmlns:a="http://schemas.openxmlformats.org/drawingml/2006/main">
          <a:off x="323851" y="3671887"/>
          <a:ext cx="2495550" cy="247651"/>
        </a:xfrm>
        <a:prstGeom xmlns:a="http://schemas.openxmlformats.org/drawingml/2006/main" prst="leftRight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0.41678</cdr:x>
      <cdr:y>0.91855</cdr:y>
    </cdr:from>
    <cdr:to>
      <cdr:x>0.77916</cdr:x>
      <cdr:y>0.98053</cdr:y>
    </cdr:to>
    <cdr:sp macro="" textlink="">
      <cdr:nvSpPr>
        <cdr:cNvPr id="3" name="Double flèche horizontale 2"/>
        <cdr:cNvSpPr/>
      </cdr:nvSpPr>
      <cdr:spPr>
        <a:xfrm xmlns:a="http://schemas.openxmlformats.org/drawingml/2006/main">
          <a:off x="2870200" y="3670300"/>
          <a:ext cx="2495550" cy="247651"/>
        </a:xfrm>
        <a:prstGeom xmlns:a="http://schemas.openxmlformats.org/drawingml/2006/main" prst="leftRight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0.787</cdr:x>
      <cdr:y>0.91895</cdr:y>
    </cdr:from>
    <cdr:to>
      <cdr:x>0.96957</cdr:x>
      <cdr:y>0.97616</cdr:y>
    </cdr:to>
    <cdr:sp macro="" textlink="">
      <cdr:nvSpPr>
        <cdr:cNvPr id="5" name="Flèche droite 4"/>
        <cdr:cNvSpPr/>
      </cdr:nvSpPr>
      <cdr:spPr>
        <a:xfrm xmlns:a="http://schemas.openxmlformats.org/drawingml/2006/main">
          <a:off x="5419726" y="3671888"/>
          <a:ext cx="1257300" cy="228600"/>
        </a:xfrm>
        <a:prstGeom xmlns:a="http://schemas.openxmlformats.org/drawingml/2006/main" prst="right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0.17151</cdr:x>
      <cdr:y>0.92133</cdr:y>
    </cdr:from>
    <cdr:to>
      <cdr:x>0.24896</cdr:x>
      <cdr:y>0.98808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1181101" y="3681413"/>
          <a:ext cx="533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900"/>
            <a:t>2018</a:t>
          </a:r>
        </a:p>
      </cdr:txBody>
    </cdr:sp>
  </cdr:relSizeAnchor>
  <cdr:relSizeAnchor xmlns:cdr="http://schemas.openxmlformats.org/drawingml/2006/chartDrawing">
    <cdr:from>
      <cdr:x>0.57861</cdr:x>
      <cdr:y>0.92332</cdr:y>
    </cdr:from>
    <cdr:to>
      <cdr:x>0.65606</cdr:x>
      <cdr:y>0.99007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3984625" y="3689350"/>
          <a:ext cx="533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2019</a:t>
          </a:r>
        </a:p>
      </cdr:txBody>
    </cdr:sp>
  </cdr:relSizeAnchor>
  <cdr:relSizeAnchor xmlns:cdr="http://schemas.openxmlformats.org/drawingml/2006/chartDrawing">
    <cdr:from>
      <cdr:x>0.84417</cdr:x>
      <cdr:y>0.91855</cdr:y>
    </cdr:from>
    <cdr:to>
      <cdr:x>0.92162</cdr:x>
      <cdr:y>0.9853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5813425" y="3670300"/>
          <a:ext cx="533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2020</a:t>
          </a:r>
        </a:p>
      </cdr:txBody>
    </cdr:sp>
  </cdr:relSizeAnchor>
  <cdr:relSizeAnchor xmlns:cdr="http://schemas.openxmlformats.org/drawingml/2006/chartDrawing">
    <cdr:from>
      <cdr:x>0.31581</cdr:x>
      <cdr:y>0.25109</cdr:y>
    </cdr:from>
    <cdr:to>
      <cdr:x>0.47026</cdr:x>
      <cdr:y>0.37545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2174875" y="1003300"/>
          <a:ext cx="1063626" cy="496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1ere communications risque</a:t>
          </a:r>
        </a:p>
      </cdr:txBody>
    </cdr:sp>
  </cdr:relSizeAnchor>
  <cdr:relSizeAnchor xmlns:cdr="http://schemas.openxmlformats.org/drawingml/2006/chartDrawing">
    <cdr:from>
      <cdr:x>0.39465</cdr:x>
      <cdr:y>0.33929</cdr:y>
    </cdr:from>
    <cdr:to>
      <cdr:x>0.5325</cdr:x>
      <cdr:y>0.41597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2717800" y="1355725"/>
          <a:ext cx="949326" cy="306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1er CST et recos</a:t>
          </a:r>
        </a:p>
      </cdr:txBody>
    </cdr:sp>
  </cdr:relSizeAnchor>
  <cdr:relSizeAnchor xmlns:cdr="http://schemas.openxmlformats.org/drawingml/2006/chartDrawing">
    <cdr:from>
      <cdr:x>0.62702</cdr:x>
      <cdr:y>0.46325</cdr:y>
    </cdr:from>
    <cdr:to>
      <cdr:x>0.76487</cdr:x>
      <cdr:y>0.53993</cdr:y>
    </cdr:to>
    <cdr:sp macro="" textlink="">
      <cdr:nvSpPr>
        <cdr:cNvPr id="11" name="ZoneTexte 1"/>
        <cdr:cNvSpPr txBox="1"/>
      </cdr:nvSpPr>
      <cdr:spPr>
        <a:xfrm xmlns:a="http://schemas.openxmlformats.org/drawingml/2006/main">
          <a:off x="4318000" y="1851025"/>
          <a:ext cx="949326" cy="306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/>
            <a:t>Attestations de soin</a:t>
          </a:r>
        </a:p>
      </cdr:txBody>
    </cdr:sp>
  </cdr:relSizeAnchor>
  <cdr:relSizeAnchor xmlns:cdr="http://schemas.openxmlformats.org/drawingml/2006/chartDrawing">
    <cdr:from>
      <cdr:x>0.30844</cdr:x>
      <cdr:y>0.30393</cdr:y>
    </cdr:from>
    <cdr:to>
      <cdr:x>0.3278</cdr:x>
      <cdr:y>0.33016</cdr:y>
    </cdr:to>
    <cdr:cxnSp macro="">
      <cdr:nvCxnSpPr>
        <cdr:cNvPr id="13" name="Connecteur droit avec flèche 12">
          <a:extLst xmlns:a="http://schemas.openxmlformats.org/drawingml/2006/main">
            <a:ext uri="{FF2B5EF4-FFF2-40B4-BE49-F238E27FC236}">
              <a16:creationId xmlns:a16="http://schemas.microsoft.com/office/drawing/2014/main" id="{6B12321B-0950-4AA8-96D3-6E5144978F43}"/>
            </a:ext>
          </a:extLst>
        </cdr:cNvPr>
        <cdr:cNvCxnSpPr/>
      </cdr:nvCxnSpPr>
      <cdr:spPr>
        <a:xfrm xmlns:a="http://schemas.openxmlformats.org/drawingml/2006/main" flipH="1">
          <a:off x="2124077" y="1214438"/>
          <a:ext cx="133349" cy="1047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0.37344</cdr:x>
      <cdr:y>0.37982</cdr:y>
    </cdr:from>
    <cdr:to>
      <cdr:x>0.42508</cdr:x>
      <cdr:y>0.39928</cdr:y>
    </cdr:to>
    <cdr:cxnSp macro="">
      <cdr:nvCxnSpPr>
        <cdr:cNvPr id="14" name="Connecteur droit avec flèche 13">
          <a:extLst xmlns:a="http://schemas.openxmlformats.org/drawingml/2006/main">
            <a:ext uri="{FF2B5EF4-FFF2-40B4-BE49-F238E27FC236}">
              <a16:creationId xmlns:a16="http://schemas.microsoft.com/office/drawing/2014/main" id="{8B28150D-8B20-47CB-869C-9D3094380D7F}"/>
            </a:ext>
          </a:extLst>
        </cdr:cNvPr>
        <cdr:cNvCxnSpPr/>
      </cdr:nvCxnSpPr>
      <cdr:spPr>
        <a:xfrm xmlns:a="http://schemas.openxmlformats.org/drawingml/2006/main" flipH="1">
          <a:off x="2571751" y="1517650"/>
          <a:ext cx="355600" cy="777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0.64454</cdr:x>
      <cdr:y>0.52563</cdr:y>
    </cdr:from>
    <cdr:to>
      <cdr:x>0.67773</cdr:x>
      <cdr:y>0.59476</cdr:y>
    </cdr:to>
    <cdr:cxnSp macro="">
      <cdr:nvCxnSpPr>
        <cdr:cNvPr id="17" name="Connecteur droit avec flèche 16">
          <a:extLst xmlns:a="http://schemas.openxmlformats.org/drawingml/2006/main">
            <a:ext uri="{FF2B5EF4-FFF2-40B4-BE49-F238E27FC236}">
              <a16:creationId xmlns:a16="http://schemas.microsoft.com/office/drawing/2014/main" id="{665E1836-75EA-4AAB-AB26-F2D1E9DEEFDA}"/>
            </a:ext>
          </a:extLst>
        </cdr:cNvPr>
        <cdr:cNvCxnSpPr/>
      </cdr:nvCxnSpPr>
      <cdr:spPr>
        <a:xfrm xmlns:a="http://schemas.openxmlformats.org/drawingml/2006/main" flipH="1">
          <a:off x="4438651" y="2100263"/>
          <a:ext cx="228600" cy="2762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4F5D4-00EF-824A-8B14-2880B738EF14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DA564-2F49-2C46-B36F-403BFFE6EB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5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5201D4-59EA-427E-98E1-B8C252074CED}" type="slidenum">
              <a:rPr lang="fr-FR" altLang="fr-FR" sz="1200" smtClean="0"/>
              <a:pPr/>
              <a:t>12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3083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0F819BC-1782-8F41-8010-7CA73385B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2215978"/>
            <a:ext cx="4631963" cy="2174789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829476"/>
            <a:ext cx="4631962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8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869412-7ABA-5F4F-B956-EA584E9F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2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8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9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8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A82A70-C5B2-3348-A949-C07F7C259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0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759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4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3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6D7637-FA57-6146-9323-0692C08D8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2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A9CF598-4C13-AE40-8835-0F2FAF40D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214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72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46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90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6F49820-29C2-CE49-AC27-71F0F8F8B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2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532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97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1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7B6BAA-B8A6-534F-854B-D2AB3B856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5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343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89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71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35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A82A70-C5B2-3348-A949-C07F7C259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2625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1" y="6311018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56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6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90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90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7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90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90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3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5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44AD6C-5EDF-5442-8ACF-913348C3E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9A60FB-1A64-C540-BD47-EB47A540D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8" y="1738184"/>
            <a:ext cx="4258964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311016"/>
            <a:ext cx="390526" cy="365125"/>
          </a:xfrm>
        </p:spPr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9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306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5288"/>
            <a:ext cx="38862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5288"/>
            <a:ext cx="38862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171FE3-5A5A-2A47-B416-8861EAA70E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0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032F069-7F81-024A-9973-5FC2E2F94C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0318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4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2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A03189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rgbClr val="A03189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90A075E-C428-814A-86B2-F220AA520E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5004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8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50046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rgbClr val="E50046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65A210-CA0A-E34A-B3C0-A5CA754E86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FCA0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AFCA0B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rgbClr val="AFCA0B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5D6EAF3-2979-DB41-BC4F-CF067FD26E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E2A7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5E2A7E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rgbClr val="5E2A7E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6D1236A-55B6-9749-BF74-B925891C7E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64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4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9640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rgbClr val="009640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7F5F011-BBAB-1649-A4C3-670C0C8526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0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1" y="0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F7D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11016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3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F7D00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rgbClr val="EF7D00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65A210-CA0A-E34A-B3C0-A5CA754E86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790833"/>
            <a:ext cx="78866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242"/>
            <a:ext cx="78867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512" y="2"/>
            <a:ext cx="3940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FCA0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1" y="6311018"/>
            <a:ext cx="39052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AFCA0B"/>
        </a:buClr>
        <a:buSzPct val="130000"/>
        <a:buFont typeface=".LucidaGrandeUI"/>
        <a:buChar char="◆"/>
        <a:defRPr sz="10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Font typeface="Arial" panose="020B0604020202020204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34591" indent="-129779" algn="l" defTabSz="685800" rtl="0" eaLnBrk="1" latinLnBrk="0" hangingPunct="1">
        <a:lnSpc>
          <a:spcPct val="100000"/>
        </a:lnSpc>
        <a:spcBef>
          <a:spcPts val="0"/>
        </a:spcBef>
        <a:buClr>
          <a:srgbClr val="AFCA0B"/>
        </a:buClr>
        <a:buSzPct val="80000"/>
        <a:buFont typeface="Arial-Black"/>
        <a:buChar char="►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34591" indent="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Font typeface="Arial" panose="020B0604020202020204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2494" indent="-97631" algn="l" defTabSz="6858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F9DAA-8128-8F4A-BC88-F84DA427B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altLang="fr-FR" sz="3600" dirty="0">
                <a:ea typeface="Geneva"/>
                <a:cs typeface="Geneva"/>
              </a:rPr>
              <a:t>CST « progestatifs et méningiomes »</a:t>
            </a:r>
            <a:br>
              <a:rPr lang="fr-FR" altLang="fr-FR" sz="3600" dirty="0">
                <a:ea typeface="Geneva"/>
                <a:cs typeface="Geneva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5FDF8D-10D2-8C4D-835E-A86AE5A1C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ANSM</a:t>
            </a:r>
          </a:p>
          <a:p>
            <a:r>
              <a:rPr lang="fr-FR" dirty="0"/>
              <a:t>2 Novembre 2020</a:t>
            </a:r>
          </a:p>
        </p:txBody>
      </p:sp>
    </p:spTree>
    <p:extLst>
      <p:ext uri="{BB962C8B-B14F-4D97-AF65-F5344CB8AC3E}">
        <p14:creationId xmlns:p14="http://schemas.microsoft.com/office/powerpoint/2010/main" val="766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89127"/>
            <a:ext cx="7886699" cy="559675"/>
          </a:xfrm>
        </p:spPr>
        <p:txBody>
          <a:bodyPr/>
          <a:lstStyle/>
          <a:p>
            <a:r>
              <a:rPr lang="fr-FR" dirty="0"/>
              <a:t>Données de ventes européennes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10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5282" y="6483724"/>
            <a:ext cx="1743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(source </a:t>
            </a:r>
            <a:r>
              <a:rPr lang="fr-FR" sz="1200" b="1" dirty="0"/>
              <a:t>IQVIA MIDAS)</a:t>
            </a:r>
            <a:endParaRPr lang="fr-FR" sz="12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140085"/>
              </p:ext>
            </p:extLst>
          </p:nvPr>
        </p:nvGraphicFramePr>
        <p:xfrm>
          <a:off x="95530" y="1148802"/>
          <a:ext cx="8334376" cy="533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02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925217"/>
              </p:ext>
            </p:extLst>
          </p:nvPr>
        </p:nvGraphicFramePr>
        <p:xfrm>
          <a:off x="2985248" y="455109"/>
          <a:ext cx="5848538" cy="292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432015"/>
              </p:ext>
            </p:extLst>
          </p:nvPr>
        </p:nvGraphicFramePr>
        <p:xfrm>
          <a:off x="86659" y="2259106"/>
          <a:ext cx="6287247" cy="441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79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282749"/>
              </p:ext>
            </p:extLst>
          </p:nvPr>
        </p:nvGraphicFramePr>
        <p:xfrm>
          <a:off x="611560" y="1124744"/>
          <a:ext cx="7576223" cy="45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93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83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26113"/>
            <a:ext cx="7886699" cy="753488"/>
          </a:xfrm>
        </p:spPr>
        <p:txBody>
          <a:bodyPr/>
          <a:lstStyle/>
          <a:p>
            <a:r>
              <a:rPr lang="fr-FR" dirty="0"/>
              <a:t>Progestatifs / </a:t>
            </a:r>
            <a:r>
              <a:rPr lang="fr-FR" dirty="0" err="1"/>
              <a:t>Macroprogestatifs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36390"/>
            <a:ext cx="8085044" cy="2957696"/>
          </a:xfrm>
        </p:spPr>
        <p:txBody>
          <a:bodyPr>
            <a:normAutofit/>
          </a:bodyPr>
          <a:lstStyle/>
          <a:p>
            <a:r>
              <a:rPr lang="fr-FR" sz="1600" b="0" dirty="0"/>
              <a:t> Indication : traitement de l’insuffisance lutéale ou des pathologies </a:t>
            </a:r>
            <a:r>
              <a:rPr lang="fr-FR" sz="1600" b="0" dirty="0" err="1"/>
              <a:t>endométriales</a:t>
            </a:r>
            <a:r>
              <a:rPr lang="fr-FR" sz="1600" b="0" dirty="0"/>
              <a:t> ou mammaires bénignes</a:t>
            </a:r>
          </a:p>
          <a:p>
            <a:r>
              <a:rPr lang="fr-FR" sz="1600" b="0" dirty="0"/>
              <a:t> Fort pouvoir anti-gonadotrope (bloque ovulation)</a:t>
            </a:r>
          </a:p>
          <a:p>
            <a:r>
              <a:rPr lang="fr-FR" sz="1600" b="0" dirty="0"/>
              <a:t>Schéma posologique dépendant de l’indication: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administrés 20 ou 21 jours sur 28, pour endométriose par ex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Du 5ème au 25ème jour, en traitement des kystes ovariens et du syndrome pré ménopausique 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Du 15ème au 25éme jour : hémorragies fonctionnelles ou </a:t>
            </a:r>
            <a:r>
              <a:rPr lang="fr-FR" sz="1600" dirty="0" err="1"/>
              <a:t>dysmenorrhées</a:t>
            </a:r>
            <a:r>
              <a:rPr lang="fr-FR" sz="1600" dirty="0"/>
              <a:t> 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b="0" dirty="0"/>
              <a:t>Effet contraceptif avec </a:t>
            </a:r>
            <a:r>
              <a:rPr lang="fr-FR" sz="1600" b="0" dirty="0" err="1"/>
              <a:t>poso</a:t>
            </a:r>
            <a:r>
              <a:rPr lang="fr-FR" sz="1600" b="0" dirty="0"/>
              <a:t> de 20 jour/mois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Ménopause : 12 à 14 derniers jours /cycle</a:t>
            </a:r>
            <a:endParaRPr lang="fr-FR" sz="1600" b="0" dirty="0"/>
          </a:p>
          <a:p>
            <a:pPr marL="0" indent="0">
              <a:buNone/>
            </a:pPr>
            <a:endParaRPr lang="fr-FR" sz="16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4521" y="6493578"/>
            <a:ext cx="717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Sources : http://www.sfendocrino.org/article/381/item-27-ndash-contraception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76" y="5400698"/>
            <a:ext cx="4572000" cy="10772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marL="484188" lvl="2" indent="0">
              <a:buNone/>
            </a:pPr>
            <a:r>
              <a:rPr lang="fr-FR" sz="1600" dirty="0">
                <a:solidFill>
                  <a:srgbClr val="009640"/>
                </a:solidFill>
              </a:rPr>
              <a:t>Dérivés de la 17-hydroxyprogestérone : </a:t>
            </a:r>
            <a:r>
              <a:rPr lang="fr-FR" sz="1600" dirty="0" err="1"/>
              <a:t>Chlormadinone</a:t>
            </a:r>
            <a:r>
              <a:rPr lang="fr-FR" sz="1600" dirty="0"/>
              <a:t> (LUTERAN), </a:t>
            </a:r>
          </a:p>
          <a:p>
            <a:pPr marL="484188" lvl="2" indent="0">
              <a:buNone/>
            </a:pPr>
            <a:r>
              <a:rPr lang="fr-FR" sz="1600" dirty="0" err="1"/>
              <a:t>Cyproterone</a:t>
            </a:r>
            <a:r>
              <a:rPr lang="fr-FR" sz="1600" dirty="0"/>
              <a:t> (ANDROCUR), </a:t>
            </a:r>
          </a:p>
          <a:p>
            <a:pPr marL="484188" lvl="2" indent="0">
              <a:buNone/>
            </a:pPr>
            <a:r>
              <a:rPr lang="fr-FR" sz="1600" dirty="0" err="1"/>
              <a:t>Medroxyprogesterone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4292599" y="4754435"/>
            <a:ext cx="4572000" cy="830997"/>
          </a:xfrm>
          <a:prstGeom prst="rect">
            <a:avLst/>
          </a:prstGeom>
          <a:ln>
            <a:solidFill>
              <a:srgbClr val="A03189"/>
            </a:solidFill>
          </a:ln>
        </p:spPr>
        <p:txBody>
          <a:bodyPr>
            <a:spAutoFit/>
          </a:bodyPr>
          <a:lstStyle/>
          <a:p>
            <a:pPr marL="484188" lvl="2" indent="0">
              <a:buNone/>
            </a:pPr>
            <a:r>
              <a:rPr lang="fr-FR" sz="1600" dirty="0">
                <a:solidFill>
                  <a:srgbClr val="A03189"/>
                </a:solidFill>
              </a:rPr>
              <a:t>Dérivés de la 19-norprogestérone : </a:t>
            </a:r>
          </a:p>
          <a:p>
            <a:pPr marL="484188" lvl="2" indent="0">
              <a:buNone/>
            </a:pPr>
            <a:r>
              <a:rPr lang="fr-FR" sz="1600" dirty="0" err="1"/>
              <a:t>promegestone</a:t>
            </a:r>
            <a:r>
              <a:rPr lang="fr-FR" sz="1600" dirty="0"/>
              <a:t> (SURGESTONE), </a:t>
            </a:r>
            <a:r>
              <a:rPr lang="fr-FR" sz="1600" dirty="0" err="1"/>
              <a:t>nomegestrol</a:t>
            </a:r>
            <a:r>
              <a:rPr lang="fr-FR" sz="1600" dirty="0"/>
              <a:t> (LUTENYL)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72" y="4338936"/>
            <a:ext cx="4572000" cy="830997"/>
          </a:xfrm>
          <a:prstGeom prst="rect">
            <a:avLst/>
          </a:prstGeom>
          <a:ln>
            <a:solidFill>
              <a:srgbClr val="EF7D00"/>
            </a:solidFill>
          </a:ln>
        </p:spPr>
        <p:txBody>
          <a:bodyPr>
            <a:spAutoFit/>
          </a:bodyPr>
          <a:lstStyle/>
          <a:p>
            <a:pPr marL="484188" lvl="2" indent="0">
              <a:buNone/>
            </a:pPr>
            <a:r>
              <a:rPr lang="fr-FR" sz="1600" dirty="0">
                <a:solidFill>
                  <a:srgbClr val="EF7D00"/>
                </a:solidFill>
              </a:rPr>
              <a:t>Dérivés de la </a:t>
            </a:r>
            <a:r>
              <a:rPr lang="fr-FR" sz="1600" dirty="0" err="1">
                <a:solidFill>
                  <a:srgbClr val="EF7D00"/>
                </a:solidFill>
              </a:rPr>
              <a:t>progesterone</a:t>
            </a:r>
            <a:r>
              <a:rPr lang="fr-FR" sz="1600" dirty="0">
                <a:solidFill>
                  <a:srgbClr val="EF7D00"/>
                </a:solidFill>
              </a:rPr>
              <a:t> naturelle: </a:t>
            </a:r>
            <a:r>
              <a:rPr lang="fr-FR" sz="1600" dirty="0" err="1"/>
              <a:t>dydrogesterone</a:t>
            </a:r>
            <a:r>
              <a:rPr lang="fr-FR" sz="1600" dirty="0"/>
              <a:t> (DUPHASTON), </a:t>
            </a:r>
            <a:r>
              <a:rPr lang="fr-FR" sz="1600" dirty="0" err="1"/>
              <a:t>medrogestone</a:t>
            </a:r>
            <a:r>
              <a:rPr lang="fr-FR" sz="1600" dirty="0"/>
              <a:t> (COLPRONE)</a:t>
            </a:r>
          </a:p>
        </p:txBody>
      </p:sp>
    </p:spTree>
    <p:extLst>
      <p:ext uri="{BB962C8B-B14F-4D97-AF65-F5344CB8AC3E}">
        <p14:creationId xmlns:p14="http://schemas.microsoft.com/office/powerpoint/2010/main" val="39936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91215"/>
            <a:ext cx="7886699" cy="753488"/>
          </a:xfrm>
        </p:spPr>
        <p:txBody>
          <a:bodyPr/>
          <a:lstStyle/>
          <a:p>
            <a:r>
              <a:rPr lang="fr-FR" dirty="0"/>
              <a:t>Indications des progestatifs (par voie orale) en France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09852"/>
              </p:ext>
            </p:extLst>
          </p:nvPr>
        </p:nvGraphicFramePr>
        <p:xfrm>
          <a:off x="87221" y="1344703"/>
          <a:ext cx="8927180" cy="5463987"/>
        </p:xfrm>
        <a:graphic>
          <a:graphicData uri="http://schemas.openxmlformats.org/drawingml/2006/table">
            <a:tbl>
              <a:tblPr/>
              <a:tblGrid>
                <a:gridCol w="285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6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LUTERAN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DUPHASTON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COLPRONE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LUTENYL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Progesterone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SURGESTONE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Visanne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Slinda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DCI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Chlormadinone 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Dydrogesterone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medrogestone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Nomegestrol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promegestone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Dienogest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Drospirénone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dosages disponibles 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ou 10 mg 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mg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mg 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 ou 5 mg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0,125 à 0,5 mg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mg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mg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irrégularités du cycle, (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oligoménorrhée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polyménorrhée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spanioménorrhée,)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troubles précédant les règles et règles douloureuses,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prémenstruel et dysménorrhée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douleurs des seins,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mastopathies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4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 artificiel en association avec un estrogène, ménopause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endométriose (présence de muqueuse utérine en dehors de l'utérus),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4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hémorragies fonctionnelles et saignements en rapport avec des fibromes.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49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aménorrhées secondaires en dehors de la grossesse et après bilan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menometrorragies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(fibrome)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Stérilité par insuffisance lutéale ou pour cycle FIV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24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préménopause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0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Contraception </a:t>
                      </a:r>
                    </a:p>
                  </a:txBody>
                  <a:tcPr marL="6943" marR="6943" marT="6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29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498" y="868218"/>
            <a:ext cx="8171702" cy="520985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5E2A7E"/>
                </a:solidFill>
              </a:rPr>
              <a:t> 2014 : </a:t>
            </a:r>
            <a:r>
              <a:rPr lang="fr-FR" sz="1600" dirty="0"/>
              <a:t>Enquête de pharmacovigilance </a:t>
            </a:r>
            <a:r>
              <a:rPr lang="fr-FR" sz="1600" b="0" dirty="0"/>
              <a:t>(CRPV Strasbourg) : 2 cas avec NMG et aucun pour ACM 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5E2A7E"/>
                </a:solidFill>
              </a:rPr>
              <a:t> 2015</a:t>
            </a:r>
            <a:r>
              <a:rPr lang="fr-FR" sz="1600" b="0" dirty="0">
                <a:solidFill>
                  <a:srgbClr val="5E2A7E"/>
                </a:solidFill>
              </a:rPr>
              <a:t> </a:t>
            </a:r>
            <a:r>
              <a:rPr lang="fr-FR" sz="1600" b="0" dirty="0"/>
              <a:t>: FR soulève le sujet lors du rapport européen de sécurité du </a:t>
            </a:r>
            <a:r>
              <a:rPr lang="fr-FR" sz="1600" b="0" dirty="0" err="1"/>
              <a:t>nomegestrol</a:t>
            </a:r>
            <a:r>
              <a:rPr lang="fr-FR" sz="1600" dirty="0"/>
              <a:t> </a:t>
            </a:r>
            <a:r>
              <a:rPr lang="fr-FR" sz="1600" b="0" dirty="0"/>
              <a:t>(non retenu par l’Europe en l’absence de preuves suffisantes) 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5E2A7E"/>
                </a:solidFill>
              </a:rPr>
              <a:t> 2017-2018 </a:t>
            </a:r>
            <a:r>
              <a:rPr lang="fr-FR" sz="1600" b="0" dirty="0"/>
              <a:t>: modifications AMM nationales NMG et ACM en France uniquement (mention du risque méningiome)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5E2A7E"/>
                </a:solidFill>
              </a:rPr>
              <a:t> 2018 </a:t>
            </a:r>
            <a:r>
              <a:rPr lang="fr-FR" sz="1600" b="0" dirty="0"/>
              <a:t>: FR demande une nouvelle évaluation des données sur le risque de méningiomes lors du </a:t>
            </a:r>
            <a:r>
              <a:rPr lang="fr-FR" sz="1600" dirty="0"/>
              <a:t>rapport européen de sécurité du </a:t>
            </a:r>
            <a:r>
              <a:rPr lang="fr-FR" sz="1600" dirty="0" err="1"/>
              <a:t>nomegestrol</a:t>
            </a:r>
            <a:r>
              <a:rPr lang="fr-FR" sz="1600" dirty="0"/>
              <a:t>  (</a:t>
            </a:r>
            <a:r>
              <a:rPr lang="fr-FR" sz="1600" b="0" dirty="0"/>
              <a:t>ajout du risque de méningiome aux RCP européens de NMG)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5E2A7E"/>
                </a:solidFill>
              </a:rPr>
              <a:t>2018 : </a:t>
            </a:r>
            <a:r>
              <a:rPr lang="fr-FR" sz="1600" dirty="0"/>
              <a:t>Réouverture enquête PV </a:t>
            </a:r>
            <a:r>
              <a:rPr lang="fr-FR" sz="1600" b="0" dirty="0"/>
              <a:t>sur les </a:t>
            </a:r>
            <a:r>
              <a:rPr lang="fr-FR" sz="1600" dirty="0"/>
              <a:t>progestatifs</a:t>
            </a:r>
            <a:r>
              <a:rPr lang="fr-FR" sz="1600" b="0" dirty="0"/>
              <a:t> et </a:t>
            </a:r>
            <a:r>
              <a:rPr lang="fr-FR" sz="1600" dirty="0"/>
              <a:t>méningiomes</a:t>
            </a:r>
            <a:r>
              <a:rPr lang="fr-FR" sz="1600" b="0" dirty="0"/>
              <a:t> (CRPV de Strasbourg) et présentation en Novembre 2019)</a:t>
            </a:r>
          </a:p>
          <a:p>
            <a:endParaRPr lang="fr-FR" sz="1600" b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25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731" y="849745"/>
            <a:ext cx="7886700" cy="525549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5E2A7E"/>
                </a:solidFill>
              </a:rPr>
              <a:t>Février 2019 </a:t>
            </a:r>
            <a:r>
              <a:rPr lang="fr-FR" sz="1600" dirty="0"/>
              <a:t>: Point d’info </a:t>
            </a:r>
            <a:r>
              <a:rPr lang="fr-FR" sz="1600" b="0" dirty="0"/>
              <a:t>ANSM et lettre aux PS</a:t>
            </a:r>
            <a:r>
              <a:rPr lang="fr-FR" sz="1600" dirty="0"/>
              <a:t> pour </a:t>
            </a:r>
            <a:r>
              <a:rPr lang="fr-FR" sz="1600" b="0" dirty="0"/>
              <a:t>informer sur risque potentiel + annonce officielle d’une étude épidémiologique similaire à celle réalisée avec l’ACP</a:t>
            </a:r>
          </a:p>
          <a:p>
            <a:pPr>
              <a:spcAft>
                <a:spcPts val="1200"/>
              </a:spcAft>
            </a:pPr>
            <a:r>
              <a:rPr lang="fr-FR" sz="1600" b="0" dirty="0"/>
              <a:t> </a:t>
            </a:r>
            <a:r>
              <a:rPr lang="fr-FR" sz="1600" dirty="0">
                <a:solidFill>
                  <a:srgbClr val="5E2A7E"/>
                </a:solidFill>
              </a:rPr>
              <a:t>23 octobre 2019 </a:t>
            </a:r>
            <a:r>
              <a:rPr lang="fr-FR" sz="1600" b="0" dirty="0"/>
              <a:t>: 1</a:t>
            </a:r>
            <a:r>
              <a:rPr lang="fr-FR" sz="1600" b="0" baseline="30000" dirty="0"/>
              <a:t>er</a:t>
            </a:r>
            <a:r>
              <a:rPr lang="fr-FR" sz="1600" b="0" dirty="0"/>
              <a:t> </a:t>
            </a:r>
            <a:r>
              <a:rPr lang="fr-FR" sz="1600" dirty="0"/>
              <a:t>CST méningiomes et progestatifs (</a:t>
            </a:r>
            <a:r>
              <a:rPr lang="fr-FR" sz="1600" dirty="0" err="1"/>
              <a:t>lutényl</a:t>
            </a:r>
            <a:r>
              <a:rPr lang="fr-FR" sz="1600" dirty="0"/>
              <a:t>/</a:t>
            </a:r>
            <a:r>
              <a:rPr lang="fr-FR" sz="1600" dirty="0" err="1"/>
              <a:t>lutéran</a:t>
            </a:r>
            <a:r>
              <a:rPr lang="fr-FR" sz="1600" dirty="0"/>
              <a:t>) </a:t>
            </a:r>
            <a:r>
              <a:rPr lang="fr-FR" sz="1600" b="0" dirty="0"/>
              <a:t>Conduite générale sur l’utilisation de progestatifs en cas d’ATCD de méningiomes </a:t>
            </a:r>
            <a:r>
              <a:rPr lang="fr-FR" sz="1600" dirty="0"/>
              <a:t>dans l’attente des résultats de l’étude épidémiologique</a:t>
            </a:r>
          </a:p>
          <a:p>
            <a:r>
              <a:rPr lang="fr-FR" sz="1600" b="0" dirty="0"/>
              <a:t> </a:t>
            </a:r>
            <a:r>
              <a:rPr lang="fr-FR" sz="1600" dirty="0">
                <a:solidFill>
                  <a:srgbClr val="5E2A7E"/>
                </a:solidFill>
              </a:rPr>
              <a:t>8 juin 2020 </a:t>
            </a:r>
            <a:r>
              <a:rPr lang="fr-FR" sz="1600" b="0" dirty="0"/>
              <a:t>: </a:t>
            </a:r>
            <a:r>
              <a:rPr lang="fr-FR" sz="1600" dirty="0"/>
              <a:t>2</a:t>
            </a:r>
            <a:r>
              <a:rPr lang="fr-FR" sz="1600" baseline="30000" dirty="0"/>
              <a:t>e</a:t>
            </a:r>
            <a:r>
              <a:rPr lang="fr-FR" sz="1600" dirty="0"/>
              <a:t> CST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b="1" dirty="0"/>
              <a:t>Présentation des données épidémiologiques, confirmation du sur risque </a:t>
            </a:r>
            <a:r>
              <a:rPr lang="fr-FR" sz="1600" b="0" dirty="0"/>
              <a:t>de méningiome avec des deux substances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5E2A7E"/>
                </a:solidFill>
              </a:rPr>
              <a:t>17 juin 2020: </a:t>
            </a:r>
            <a:r>
              <a:rPr lang="fr-FR" sz="1600" dirty="0"/>
              <a:t>Point d’information avec recommandations aux PS et aux patientes </a:t>
            </a:r>
          </a:p>
          <a:p>
            <a:pPr marL="769938" lvl="2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5E2A7E"/>
                </a:solidFill>
              </a:rPr>
              <a:t>Octobre </a:t>
            </a:r>
            <a:r>
              <a:rPr lang="fr-FR" sz="1600" dirty="0">
                <a:solidFill>
                  <a:srgbClr val="5E2A7E"/>
                </a:solidFill>
              </a:rPr>
              <a:t>: </a:t>
            </a:r>
            <a:r>
              <a:rPr lang="fr-FR" sz="1600" dirty="0"/>
              <a:t>FAQ </a:t>
            </a:r>
            <a:r>
              <a:rPr lang="fr-FR" sz="1600" dirty="0" err="1"/>
              <a:t>Lutenyl&amp;Luteran</a:t>
            </a:r>
            <a:r>
              <a:rPr lang="fr-FR" sz="1600" dirty="0"/>
              <a:t> et mailing aux PS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8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RCP et notices de </a:t>
            </a:r>
            <a:r>
              <a:rPr lang="fr-FR" dirty="0" err="1"/>
              <a:t>Lutenyl</a:t>
            </a:r>
            <a:r>
              <a:rPr lang="fr-FR" dirty="0"/>
              <a:t> et </a:t>
            </a:r>
            <a:r>
              <a:rPr lang="fr-FR" dirty="0" err="1"/>
              <a:t>Luteran</a:t>
            </a:r>
            <a:r>
              <a:rPr lang="fr-FR" dirty="0"/>
              <a:t> actualisés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sz="1900" dirty="0"/>
              <a:t>LUTENYL </a:t>
            </a:r>
            <a:endParaRPr lang="fr-FR" dirty="0"/>
          </a:p>
          <a:p>
            <a:r>
              <a:rPr lang="fr-FR" dirty="0"/>
              <a:t>4.3  Existence ou antécédents de méningiomes.</a:t>
            </a:r>
          </a:p>
          <a:p>
            <a:r>
              <a:rPr lang="fr-FR" dirty="0"/>
              <a:t>4.4 </a:t>
            </a:r>
          </a:p>
          <a:p>
            <a:pPr marL="0" indent="0">
              <a:buNone/>
            </a:pPr>
            <a:r>
              <a:rPr lang="fr-FR" dirty="0"/>
              <a:t>Des cas de méningiomes (simples et multiples) ont été rapportés en cas d’utilisation prolongée (plusieurs années) de </a:t>
            </a:r>
            <a:r>
              <a:rPr lang="fr-FR" dirty="0" err="1"/>
              <a:t>Lutenyl</a:t>
            </a:r>
            <a:r>
              <a:rPr lang="fr-FR" dirty="0"/>
              <a:t>, comprimé sécable à des doses de 5 mg par jour et plus.</a:t>
            </a:r>
          </a:p>
          <a:p>
            <a:pPr marL="0" indent="0">
              <a:buNone/>
            </a:pPr>
            <a:r>
              <a:rPr lang="fr-FR" dirty="0"/>
              <a:t>Si un méningiome est diagnostiqué chez une patiente traitée par </a:t>
            </a:r>
            <a:r>
              <a:rPr lang="fr-FR" dirty="0" err="1"/>
              <a:t>Lutenyl</a:t>
            </a:r>
            <a:r>
              <a:rPr lang="fr-FR" dirty="0"/>
              <a:t>, comprimé, le traitement devra être arrêté (voir rubrique 4.3)</a:t>
            </a:r>
            <a:r>
              <a:rPr lang="fr-FR" i="1" dirty="0"/>
              <a:t>.</a:t>
            </a:r>
            <a:endParaRPr lang="fr-FR" dirty="0"/>
          </a:p>
          <a:p>
            <a:r>
              <a:rPr lang="fr-FR" dirty="0"/>
              <a:t>4.8 : Méningiomes « très rare » &lt; 1/10 000</a:t>
            </a:r>
          </a:p>
          <a:p>
            <a:pPr marL="0" indent="0">
              <a:buNone/>
            </a:pPr>
            <a:r>
              <a:rPr lang="fr-FR" dirty="0"/>
              <a:t>Des cas de méningiomes (simples et multiples) ont été rapportés en cas d’utilisation prolongée (plusieurs années) de </a:t>
            </a:r>
            <a:r>
              <a:rPr lang="fr-FR" dirty="0" err="1"/>
              <a:t>Lutenyl</a:t>
            </a:r>
            <a:r>
              <a:rPr lang="fr-FR" dirty="0"/>
              <a:t>, comprimé à des doses de 5 mg par jour et plus (voir rubriques 4.3 et 4.4).»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699000" y="1665288"/>
            <a:ext cx="3886200" cy="4511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dirty="0"/>
              <a:t>LUTERAN</a:t>
            </a:r>
          </a:p>
          <a:p>
            <a:pPr marL="0" indent="0">
              <a:buNone/>
            </a:pPr>
            <a:r>
              <a:rPr lang="fr-FR" dirty="0"/>
              <a:t>4.3: Existence ou antécédents de méningiomes.</a:t>
            </a:r>
          </a:p>
          <a:p>
            <a:pPr marL="0" indent="0">
              <a:buNone/>
            </a:pPr>
            <a:r>
              <a:rPr lang="fr-FR" dirty="0"/>
              <a:t>4.4:</a:t>
            </a:r>
          </a:p>
          <a:p>
            <a:pPr marL="0" indent="0">
              <a:buNone/>
            </a:pPr>
            <a:r>
              <a:rPr lang="fr-FR" dirty="0"/>
              <a:t>Des cas de méningiomes (simples et multiples) ont été rapportés en cas d’utilisation prolongée (plusieurs années) de LUTERAN 10 mg, comprimé, à des doses de 5 mg et plus par jour.</a:t>
            </a:r>
          </a:p>
          <a:p>
            <a:pPr marL="0" indent="0">
              <a:buNone/>
            </a:pPr>
            <a:r>
              <a:rPr lang="fr-FR" dirty="0"/>
              <a:t>Si un méningiome est diagnostiqué chez une patiente traitée par LUTERAN 10 mg, comprimé, le traitement devra être arrêté (voir rubrique 4.3). </a:t>
            </a:r>
          </a:p>
          <a:p>
            <a:pPr marL="0" indent="0">
              <a:buNone/>
            </a:pPr>
            <a:r>
              <a:rPr lang="fr-FR" dirty="0"/>
              <a:t>4.8 : </a:t>
            </a:r>
          </a:p>
          <a:p>
            <a:pPr marL="0" indent="0">
              <a:buNone/>
            </a:pPr>
            <a:r>
              <a:rPr lang="fr-FR" dirty="0"/>
              <a:t>Des cas de méningiomes simple et multiples ont été rapportés en cas d’utilisation prolongée (plusieurs années) de LUTERAN 10 mg, comprimé, à des doses de 5 mg et plus par jour (voir rubriques 4.3 et 4.4).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7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7" y="601579"/>
            <a:ext cx="8115049" cy="39041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79" y="1558215"/>
            <a:ext cx="8066558" cy="44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8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016834"/>
              </p:ext>
            </p:extLst>
          </p:nvPr>
        </p:nvGraphicFramePr>
        <p:xfrm>
          <a:off x="358229" y="336177"/>
          <a:ext cx="8422701" cy="462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58905" y="5217459"/>
            <a:ext cx="53788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Diminution des ventes (aout 2018/aout 2020):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- 30% pour le NMG 5 mg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- 50% pour l’ACM 10 mg</a:t>
            </a:r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235823" y="1277471"/>
            <a:ext cx="0" cy="2487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042210" y="1277471"/>
            <a:ext cx="0" cy="2487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956175" y="1277471"/>
            <a:ext cx="0" cy="2487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765176" y="846584"/>
            <a:ext cx="941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70C0"/>
                </a:solidFill>
              </a:rPr>
              <a:t>DHPC et PI </a:t>
            </a:r>
            <a:r>
              <a:rPr lang="fr-FR" sz="1100" dirty="0" err="1">
                <a:solidFill>
                  <a:srgbClr val="0070C0"/>
                </a:solidFill>
              </a:rPr>
              <a:t>fév</a:t>
            </a:r>
            <a:r>
              <a:rPr lang="fr-FR" sz="1100" dirty="0">
                <a:solidFill>
                  <a:srgbClr val="0070C0"/>
                </a:solidFill>
              </a:rPr>
              <a:t> 2019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71562" y="850776"/>
            <a:ext cx="1048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70C0"/>
                </a:solidFill>
              </a:rPr>
              <a:t>CR CST n°3 </a:t>
            </a:r>
          </a:p>
          <a:p>
            <a:r>
              <a:rPr lang="fr-FR" sz="1100" dirty="0" err="1">
                <a:solidFill>
                  <a:srgbClr val="0070C0"/>
                </a:solidFill>
              </a:rPr>
              <a:t>Oct</a:t>
            </a:r>
            <a:r>
              <a:rPr lang="fr-FR" sz="1100" dirty="0">
                <a:solidFill>
                  <a:srgbClr val="0070C0"/>
                </a:solidFill>
              </a:rPr>
              <a:t> 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85525" y="850776"/>
            <a:ext cx="1048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70C0"/>
                </a:solidFill>
              </a:rPr>
              <a:t>CR CST n°4  </a:t>
            </a:r>
          </a:p>
          <a:p>
            <a:r>
              <a:rPr lang="fr-FR" sz="1100" dirty="0">
                <a:solidFill>
                  <a:srgbClr val="0070C0"/>
                </a:solidFill>
              </a:rPr>
              <a:t>Juin 2020</a:t>
            </a:r>
          </a:p>
        </p:txBody>
      </p:sp>
    </p:spTree>
    <p:extLst>
      <p:ext uri="{BB962C8B-B14F-4D97-AF65-F5344CB8AC3E}">
        <p14:creationId xmlns:p14="http://schemas.microsoft.com/office/powerpoint/2010/main" val="305515222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onglet viole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onglet violet">
    <a:majorFont>
      <a:latin typeface="Arial"/>
      <a:ea typeface="Geneva"/>
      <a:cs typeface=""/>
    </a:majorFont>
    <a:minorFont>
      <a:latin typeface="Arial"/>
      <a:ea typeface="Genev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1021</Words>
  <Application>Microsoft Office PowerPoint</Application>
  <PresentationFormat>Affichage à l'écran (4:3)</PresentationFormat>
  <Paragraphs>209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.LucidaGrandeUI</vt:lpstr>
      <vt:lpstr>Arial</vt:lpstr>
      <vt:lpstr>Arial-Black</vt:lpstr>
      <vt:lpstr>Calibri</vt:lpstr>
      <vt:lpstr>Wingdings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CST « progestatifs et méningiomes » </vt:lpstr>
      <vt:lpstr>Progestatifs / Macroprogestatifs</vt:lpstr>
      <vt:lpstr>Indications des progestatifs (par voie orale) en France</vt:lpstr>
      <vt:lpstr>Historique</vt:lpstr>
      <vt:lpstr>Présentation PowerPoint</vt:lpstr>
      <vt:lpstr>Présentation PowerPoint</vt:lpstr>
      <vt:lpstr>RCP et notices de Lutenyl et Luteran actualisés</vt:lpstr>
      <vt:lpstr>Présentation PowerPoint</vt:lpstr>
      <vt:lpstr>Présentation PowerPoint</vt:lpstr>
      <vt:lpstr>Données de ventes européennes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Emmanuelle Mignaton</cp:lastModifiedBy>
  <cp:revision>195</cp:revision>
  <dcterms:created xsi:type="dcterms:W3CDTF">2019-03-06T16:41:22Z</dcterms:created>
  <dcterms:modified xsi:type="dcterms:W3CDTF">2020-11-11T16:35:19Z</dcterms:modified>
</cp:coreProperties>
</file>